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42"/>
  </p:notesMasterIdLst>
  <p:sldIdLst>
    <p:sldId id="262" r:id="rId4"/>
    <p:sldId id="313" r:id="rId5"/>
    <p:sldId id="264" r:id="rId6"/>
    <p:sldId id="265" r:id="rId7"/>
    <p:sldId id="266" r:id="rId8"/>
    <p:sldId id="302" r:id="rId9"/>
    <p:sldId id="267" r:id="rId10"/>
    <p:sldId id="268" r:id="rId11"/>
    <p:sldId id="269" r:id="rId12"/>
    <p:sldId id="270" r:id="rId13"/>
    <p:sldId id="303" r:id="rId14"/>
    <p:sldId id="296" r:id="rId15"/>
    <p:sldId id="295" r:id="rId16"/>
    <p:sldId id="297" r:id="rId17"/>
    <p:sldId id="298" r:id="rId18"/>
    <p:sldId id="273" r:id="rId19"/>
    <p:sldId id="304" r:id="rId20"/>
    <p:sldId id="274" r:id="rId21"/>
    <p:sldId id="305" r:id="rId22"/>
    <p:sldId id="275" r:id="rId23"/>
    <p:sldId id="306" r:id="rId24"/>
    <p:sldId id="276" r:id="rId25"/>
    <p:sldId id="277" r:id="rId26"/>
    <p:sldId id="278" r:id="rId27"/>
    <p:sldId id="299" r:id="rId28"/>
    <p:sldId id="279" r:id="rId29"/>
    <p:sldId id="291" r:id="rId30"/>
    <p:sldId id="307" r:id="rId31"/>
    <p:sldId id="280" r:id="rId32"/>
    <p:sldId id="281" r:id="rId33"/>
    <p:sldId id="282" r:id="rId34"/>
    <p:sldId id="308" r:id="rId35"/>
    <p:sldId id="284" r:id="rId36"/>
    <p:sldId id="300" r:id="rId37"/>
    <p:sldId id="285" r:id="rId38"/>
    <p:sldId id="301" r:id="rId39"/>
    <p:sldId id="311" r:id="rId40"/>
    <p:sldId id="312" r:id="rId41"/>
  </p:sldIdLst>
  <p:sldSz cx="10969625" cy="6170613"/>
  <p:notesSz cx="6858000" cy="9144000"/>
  <p:custDataLst>
    <p:tags r:id="rId4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F6B"/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28E2BA-A354-4719-AA76-50113C9BD8D8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00114CF-3607-4AFF-A708-DACB43063E8A}">
      <dgm:prSet phldrT="[Texto]"/>
      <dgm:spPr>
        <a:solidFill>
          <a:srgbClr val="0070C0"/>
        </a:solidFill>
      </dgm:spPr>
      <dgm:t>
        <a:bodyPr/>
        <a:lstStyle/>
        <a:p>
          <a:r>
            <a:rPr lang="pt-BR" dirty="0" err="1" smtClean="0"/>
            <a:t>Concatenated_array</a:t>
          </a:r>
          <a:endParaRPr lang="pt-BR" dirty="0"/>
        </a:p>
      </dgm:t>
    </dgm:pt>
    <dgm:pt modelId="{11F782CF-1813-47CF-8D1E-45D7E27ADF59}" type="parTrans" cxnId="{0D219738-9E27-468C-9296-E8AC5B51365C}">
      <dgm:prSet/>
      <dgm:spPr/>
      <dgm:t>
        <a:bodyPr/>
        <a:lstStyle/>
        <a:p>
          <a:endParaRPr lang="pt-BR"/>
        </a:p>
      </dgm:t>
    </dgm:pt>
    <dgm:pt modelId="{2CE7854B-4D67-4638-BC2E-BED107431DC0}" type="sibTrans" cxnId="{0D219738-9E27-468C-9296-E8AC5B51365C}">
      <dgm:prSet/>
      <dgm:spPr>
        <a:solidFill>
          <a:srgbClr val="0070C0"/>
        </a:solidFill>
      </dgm:spPr>
      <dgm:t>
        <a:bodyPr/>
        <a:lstStyle/>
        <a:p>
          <a:endParaRPr lang="pt-BR"/>
        </a:p>
      </dgm:t>
    </dgm:pt>
    <dgm:pt modelId="{B919A888-EEFC-4405-87A4-E36383BD5DCA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Array_1</a:t>
          </a:r>
          <a:endParaRPr lang="pt-BR" dirty="0"/>
        </a:p>
      </dgm:t>
    </dgm:pt>
    <dgm:pt modelId="{F189C280-6B7A-46DA-83B1-31D26C9AB008}" type="parTrans" cxnId="{433F39F4-FDE6-49D3-978B-538F5A02D0B0}">
      <dgm:prSet/>
      <dgm:spPr/>
      <dgm:t>
        <a:bodyPr/>
        <a:lstStyle/>
        <a:p>
          <a:endParaRPr lang="pt-BR"/>
        </a:p>
      </dgm:t>
    </dgm:pt>
    <dgm:pt modelId="{0A85B665-40B6-4236-AFE1-6A47C4593D87}" type="sibTrans" cxnId="{433F39F4-FDE6-49D3-978B-538F5A02D0B0}">
      <dgm:prSet/>
      <dgm:spPr>
        <a:solidFill>
          <a:schemeClr val="bg1"/>
        </a:solidFill>
      </dgm:spPr>
      <dgm:t>
        <a:bodyPr/>
        <a:lstStyle/>
        <a:p>
          <a:endParaRPr lang="pt-BR"/>
        </a:p>
      </dgm:t>
    </dgm:pt>
    <dgm:pt modelId="{084DA254-1485-4039-A154-B0900F3985AB}">
      <dgm:prSet phldrT="[Texto]"/>
      <dgm:spPr>
        <a:solidFill>
          <a:srgbClr val="002060"/>
        </a:solidFill>
        <a:ln>
          <a:solidFill>
            <a:srgbClr val="0070C0"/>
          </a:solidFill>
        </a:ln>
      </dgm:spPr>
      <dgm:t>
        <a:bodyPr/>
        <a:lstStyle/>
        <a:p>
          <a:r>
            <a:rPr lang="pt-BR" dirty="0" smtClean="0"/>
            <a:t>Array_2</a:t>
          </a:r>
          <a:endParaRPr lang="pt-BR" dirty="0"/>
        </a:p>
      </dgm:t>
    </dgm:pt>
    <dgm:pt modelId="{347C61EC-3C2E-46D4-9A9F-2DD2D43EC14F}" type="parTrans" cxnId="{828B2569-5D0A-4600-B7B2-AECAB28E298B}">
      <dgm:prSet/>
      <dgm:spPr/>
      <dgm:t>
        <a:bodyPr/>
        <a:lstStyle/>
        <a:p>
          <a:endParaRPr lang="pt-BR"/>
        </a:p>
      </dgm:t>
    </dgm:pt>
    <dgm:pt modelId="{DBB07EAB-9390-4F37-B808-BAC55D290563}" type="sibTrans" cxnId="{828B2569-5D0A-4600-B7B2-AECAB28E298B}">
      <dgm:prSet/>
      <dgm:spPr>
        <a:solidFill>
          <a:srgbClr val="0070C0"/>
        </a:solidFill>
      </dgm:spPr>
      <dgm:t>
        <a:bodyPr/>
        <a:lstStyle/>
        <a:p>
          <a:endParaRPr lang="pt-BR"/>
        </a:p>
      </dgm:t>
    </dgm:pt>
    <dgm:pt modelId="{9D6F5B4A-A2C9-41D3-9324-C1D7024F91CE}" type="pres">
      <dgm:prSet presAssocID="{3828E2BA-A354-4719-AA76-50113C9BD8D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2140EC5-748F-4DCA-A0F2-0F21163F3BAE}" type="pres">
      <dgm:prSet presAssocID="{500114CF-3607-4AFF-A708-DACB43063E8A}" presName="node" presStyleLbl="node1" presStyleIdx="0" presStyleCnt="3" custScaleX="157071" custScaleY="140913" custRadScaleRad="90696" custRadScaleInc="-257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B93B577-C08E-45EB-BEFF-B3BE40F899D7}" type="pres">
      <dgm:prSet presAssocID="{2CE7854B-4D67-4638-BC2E-BED107431DC0}" presName="sibTrans" presStyleLbl="sibTrans2D1" presStyleIdx="0" presStyleCnt="3"/>
      <dgm:spPr/>
      <dgm:t>
        <a:bodyPr/>
        <a:lstStyle/>
        <a:p>
          <a:endParaRPr lang="pt-BR"/>
        </a:p>
      </dgm:t>
    </dgm:pt>
    <dgm:pt modelId="{D86BFFAF-FB56-48FF-A88B-3749381CD0D6}" type="pres">
      <dgm:prSet presAssocID="{2CE7854B-4D67-4638-BC2E-BED107431DC0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B0772D8E-332D-488E-BB87-02357B7ADA1A}" type="pres">
      <dgm:prSet presAssocID="{B919A888-EEFC-4405-87A4-E36383BD5DC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FF503D-647E-472B-BD2B-55EF4ED0BF64}" type="pres">
      <dgm:prSet presAssocID="{0A85B665-40B6-4236-AFE1-6A47C4593D87}" presName="sibTrans" presStyleLbl="sibTrans2D1" presStyleIdx="1" presStyleCnt="3" custScaleY="238425" custLinFactX="-100000" custLinFactY="182413" custLinFactNeighborX="-186867" custLinFactNeighborY="200000"/>
      <dgm:spPr>
        <a:prstGeom prst="mathPlus">
          <a:avLst/>
        </a:prstGeom>
      </dgm:spPr>
      <dgm:t>
        <a:bodyPr/>
        <a:lstStyle/>
        <a:p>
          <a:endParaRPr lang="pt-BR"/>
        </a:p>
      </dgm:t>
    </dgm:pt>
    <dgm:pt modelId="{CE2077B5-4328-4D19-BA1C-1B84974D7AD0}" type="pres">
      <dgm:prSet presAssocID="{0A85B665-40B6-4236-AFE1-6A47C4593D87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4B8148FB-563D-4C10-8640-A1C574A10103}" type="pres">
      <dgm:prSet presAssocID="{084DA254-1485-4039-A154-B0900F3985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99A5DB6-9349-4D5F-A1C4-26C4B834EAC6}" type="pres">
      <dgm:prSet presAssocID="{DBB07EAB-9390-4F37-B808-BAC55D290563}" presName="sibTrans" presStyleLbl="sibTrans2D1" presStyleIdx="2" presStyleCnt="3"/>
      <dgm:spPr/>
      <dgm:t>
        <a:bodyPr/>
        <a:lstStyle/>
        <a:p>
          <a:endParaRPr lang="pt-BR"/>
        </a:p>
      </dgm:t>
    </dgm:pt>
    <dgm:pt modelId="{02F8AD80-DF37-4BAD-92F4-72A6011CF7AB}" type="pres">
      <dgm:prSet presAssocID="{DBB07EAB-9390-4F37-B808-BAC55D290563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97E6790D-29CB-4A73-B6F7-7E4639FA1C79}" type="presOf" srcId="{084DA254-1485-4039-A154-B0900F3985AB}" destId="{4B8148FB-563D-4C10-8640-A1C574A10103}" srcOrd="0" destOrd="0" presId="urn:microsoft.com/office/officeart/2005/8/layout/cycle7"/>
    <dgm:cxn modelId="{433F39F4-FDE6-49D3-978B-538F5A02D0B0}" srcId="{3828E2BA-A354-4719-AA76-50113C9BD8D8}" destId="{B919A888-EEFC-4405-87A4-E36383BD5DCA}" srcOrd="1" destOrd="0" parTransId="{F189C280-6B7A-46DA-83B1-31D26C9AB008}" sibTransId="{0A85B665-40B6-4236-AFE1-6A47C4593D87}"/>
    <dgm:cxn modelId="{28911B42-CA9A-4BF1-A15C-CB115EAC1021}" type="presOf" srcId="{2CE7854B-4D67-4638-BC2E-BED107431DC0}" destId="{D86BFFAF-FB56-48FF-A88B-3749381CD0D6}" srcOrd="1" destOrd="0" presId="urn:microsoft.com/office/officeart/2005/8/layout/cycle7"/>
    <dgm:cxn modelId="{E6712171-2BD5-4230-A533-653C3AAE71D0}" type="presOf" srcId="{0A85B665-40B6-4236-AFE1-6A47C4593D87}" destId="{E2FF503D-647E-472B-BD2B-55EF4ED0BF64}" srcOrd="0" destOrd="0" presId="urn:microsoft.com/office/officeart/2005/8/layout/cycle7"/>
    <dgm:cxn modelId="{FC5EFAA0-B075-4FB1-BE16-04DADC1F1DCC}" type="presOf" srcId="{3828E2BA-A354-4719-AA76-50113C9BD8D8}" destId="{9D6F5B4A-A2C9-41D3-9324-C1D7024F91CE}" srcOrd="0" destOrd="0" presId="urn:microsoft.com/office/officeart/2005/8/layout/cycle7"/>
    <dgm:cxn modelId="{0D219738-9E27-468C-9296-E8AC5B51365C}" srcId="{3828E2BA-A354-4719-AA76-50113C9BD8D8}" destId="{500114CF-3607-4AFF-A708-DACB43063E8A}" srcOrd="0" destOrd="0" parTransId="{11F782CF-1813-47CF-8D1E-45D7E27ADF59}" sibTransId="{2CE7854B-4D67-4638-BC2E-BED107431DC0}"/>
    <dgm:cxn modelId="{327E5967-CFCF-4F16-A084-445C4E045C43}" type="presOf" srcId="{DBB07EAB-9390-4F37-B808-BAC55D290563}" destId="{F99A5DB6-9349-4D5F-A1C4-26C4B834EAC6}" srcOrd="0" destOrd="0" presId="urn:microsoft.com/office/officeart/2005/8/layout/cycle7"/>
    <dgm:cxn modelId="{E683B9C3-425C-45B1-AEC0-B231C28D4A9C}" type="presOf" srcId="{2CE7854B-4D67-4638-BC2E-BED107431DC0}" destId="{BB93B577-C08E-45EB-BEFF-B3BE40F899D7}" srcOrd="0" destOrd="0" presId="urn:microsoft.com/office/officeart/2005/8/layout/cycle7"/>
    <dgm:cxn modelId="{C74D181B-332A-4AA9-9889-A33CB21EC34A}" type="presOf" srcId="{B919A888-EEFC-4405-87A4-E36383BD5DCA}" destId="{B0772D8E-332D-488E-BB87-02357B7ADA1A}" srcOrd="0" destOrd="0" presId="urn:microsoft.com/office/officeart/2005/8/layout/cycle7"/>
    <dgm:cxn modelId="{0162D523-2CB4-47DB-B089-6A3616471BAB}" type="presOf" srcId="{0A85B665-40B6-4236-AFE1-6A47C4593D87}" destId="{CE2077B5-4328-4D19-BA1C-1B84974D7AD0}" srcOrd="1" destOrd="0" presId="urn:microsoft.com/office/officeart/2005/8/layout/cycle7"/>
    <dgm:cxn modelId="{D76FDC31-047B-45E3-A080-18F49770A8AE}" type="presOf" srcId="{DBB07EAB-9390-4F37-B808-BAC55D290563}" destId="{02F8AD80-DF37-4BAD-92F4-72A6011CF7AB}" srcOrd="1" destOrd="0" presId="urn:microsoft.com/office/officeart/2005/8/layout/cycle7"/>
    <dgm:cxn modelId="{828B2569-5D0A-4600-B7B2-AECAB28E298B}" srcId="{3828E2BA-A354-4719-AA76-50113C9BD8D8}" destId="{084DA254-1485-4039-A154-B0900F3985AB}" srcOrd="2" destOrd="0" parTransId="{347C61EC-3C2E-46D4-9A9F-2DD2D43EC14F}" sibTransId="{DBB07EAB-9390-4F37-B808-BAC55D290563}"/>
    <dgm:cxn modelId="{0FB3C86E-46DD-41DF-A71B-CD38C069B7F8}" type="presOf" srcId="{500114CF-3607-4AFF-A708-DACB43063E8A}" destId="{32140EC5-748F-4DCA-A0F2-0F21163F3BAE}" srcOrd="0" destOrd="0" presId="urn:microsoft.com/office/officeart/2005/8/layout/cycle7"/>
    <dgm:cxn modelId="{E9C9637D-54DF-48EF-B095-DBE7DDBAA2D4}" type="presParOf" srcId="{9D6F5B4A-A2C9-41D3-9324-C1D7024F91CE}" destId="{32140EC5-748F-4DCA-A0F2-0F21163F3BAE}" srcOrd="0" destOrd="0" presId="urn:microsoft.com/office/officeart/2005/8/layout/cycle7"/>
    <dgm:cxn modelId="{1801E0CE-3198-4672-9E2C-99DBAE572A71}" type="presParOf" srcId="{9D6F5B4A-A2C9-41D3-9324-C1D7024F91CE}" destId="{BB93B577-C08E-45EB-BEFF-B3BE40F899D7}" srcOrd="1" destOrd="0" presId="urn:microsoft.com/office/officeart/2005/8/layout/cycle7"/>
    <dgm:cxn modelId="{2319F970-6D99-4370-9F40-1CCA8686947F}" type="presParOf" srcId="{BB93B577-C08E-45EB-BEFF-B3BE40F899D7}" destId="{D86BFFAF-FB56-48FF-A88B-3749381CD0D6}" srcOrd="0" destOrd="0" presId="urn:microsoft.com/office/officeart/2005/8/layout/cycle7"/>
    <dgm:cxn modelId="{1AB91392-D131-4F4D-B425-1FA361703115}" type="presParOf" srcId="{9D6F5B4A-A2C9-41D3-9324-C1D7024F91CE}" destId="{B0772D8E-332D-488E-BB87-02357B7ADA1A}" srcOrd="2" destOrd="0" presId="urn:microsoft.com/office/officeart/2005/8/layout/cycle7"/>
    <dgm:cxn modelId="{E12DAE18-494C-4A9A-88BC-92F3A40A7E35}" type="presParOf" srcId="{9D6F5B4A-A2C9-41D3-9324-C1D7024F91CE}" destId="{E2FF503D-647E-472B-BD2B-55EF4ED0BF64}" srcOrd="3" destOrd="0" presId="urn:microsoft.com/office/officeart/2005/8/layout/cycle7"/>
    <dgm:cxn modelId="{B1373705-DBD0-4E78-8F75-A418394FA938}" type="presParOf" srcId="{E2FF503D-647E-472B-BD2B-55EF4ED0BF64}" destId="{CE2077B5-4328-4D19-BA1C-1B84974D7AD0}" srcOrd="0" destOrd="0" presId="urn:microsoft.com/office/officeart/2005/8/layout/cycle7"/>
    <dgm:cxn modelId="{98707BD6-CDDB-4D15-9037-0F38CC36ECC9}" type="presParOf" srcId="{9D6F5B4A-A2C9-41D3-9324-C1D7024F91CE}" destId="{4B8148FB-563D-4C10-8640-A1C574A10103}" srcOrd="4" destOrd="0" presId="urn:microsoft.com/office/officeart/2005/8/layout/cycle7"/>
    <dgm:cxn modelId="{B8EFF079-39B2-4506-B2AF-7E9983F48F4A}" type="presParOf" srcId="{9D6F5B4A-A2C9-41D3-9324-C1D7024F91CE}" destId="{F99A5DB6-9349-4D5F-A1C4-26C4B834EAC6}" srcOrd="5" destOrd="0" presId="urn:microsoft.com/office/officeart/2005/8/layout/cycle7"/>
    <dgm:cxn modelId="{075C4C45-85CA-468D-B958-C4836A6CAA92}" type="presParOf" srcId="{F99A5DB6-9349-4D5F-A1C4-26C4B834EAC6}" destId="{02F8AD80-DF37-4BAD-92F4-72A6011CF7A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40EC5-748F-4DCA-A0F2-0F21163F3BAE}">
      <dsp:nvSpPr>
        <dsp:cNvPr id="0" name=""/>
        <dsp:cNvSpPr/>
      </dsp:nvSpPr>
      <dsp:spPr>
        <a:xfrm>
          <a:off x="1480298" y="47809"/>
          <a:ext cx="1958078" cy="87832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err="1" smtClean="0"/>
            <a:t>Concatenated_array</a:t>
          </a:r>
          <a:endParaRPr lang="pt-BR" sz="1500" kern="1200" dirty="0"/>
        </a:p>
      </dsp:txBody>
      <dsp:txXfrm>
        <a:off x="1506023" y="73534"/>
        <a:ext cx="1906628" cy="826874"/>
      </dsp:txXfrm>
    </dsp:sp>
    <dsp:sp modelId="{BB93B577-C08E-45EB-BEFF-B3BE40F899D7}">
      <dsp:nvSpPr>
        <dsp:cNvPr id="0" name=""/>
        <dsp:cNvSpPr/>
      </dsp:nvSpPr>
      <dsp:spPr>
        <a:xfrm rot="3459845">
          <a:off x="2704190" y="1277250"/>
          <a:ext cx="648975" cy="218158"/>
        </a:xfrm>
        <a:prstGeom prst="left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/>
        </a:p>
      </dsp:txBody>
      <dsp:txXfrm>
        <a:off x="2769637" y="1320882"/>
        <a:ext cx="518081" cy="130894"/>
      </dsp:txXfrm>
    </dsp:sp>
    <dsp:sp modelId="{B0772D8E-332D-488E-BB87-02357B7ADA1A}">
      <dsp:nvSpPr>
        <dsp:cNvPr id="0" name=""/>
        <dsp:cNvSpPr/>
      </dsp:nvSpPr>
      <dsp:spPr>
        <a:xfrm>
          <a:off x="2893988" y="1846526"/>
          <a:ext cx="1246619" cy="623309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Array_1</a:t>
          </a:r>
          <a:endParaRPr lang="pt-BR" sz="1500" kern="1200" dirty="0"/>
        </a:p>
      </dsp:txBody>
      <dsp:txXfrm>
        <a:off x="2912244" y="1864782"/>
        <a:ext cx="1210107" cy="586797"/>
      </dsp:txXfrm>
    </dsp:sp>
    <dsp:sp modelId="{E2FF503D-647E-472B-BD2B-55EF4ED0BF64}">
      <dsp:nvSpPr>
        <dsp:cNvPr id="0" name=""/>
        <dsp:cNvSpPr/>
      </dsp:nvSpPr>
      <dsp:spPr>
        <a:xfrm rot="10800000">
          <a:off x="302196" y="2146641"/>
          <a:ext cx="648975" cy="520144"/>
        </a:xfrm>
        <a:prstGeom prst="mathPlus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/>
        </a:p>
      </dsp:txBody>
      <dsp:txXfrm rot="10800000">
        <a:off x="458239" y="2250670"/>
        <a:ext cx="336889" cy="312086"/>
      </dsp:txXfrm>
    </dsp:sp>
    <dsp:sp modelId="{4B8148FB-563D-4C10-8640-A1C574A10103}">
      <dsp:nvSpPr>
        <dsp:cNvPr id="0" name=""/>
        <dsp:cNvSpPr/>
      </dsp:nvSpPr>
      <dsp:spPr>
        <a:xfrm>
          <a:off x="836150" y="1846526"/>
          <a:ext cx="1246619" cy="623309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Array_2</a:t>
          </a:r>
          <a:endParaRPr lang="pt-BR" sz="1500" kern="1200" dirty="0"/>
        </a:p>
      </dsp:txBody>
      <dsp:txXfrm>
        <a:off x="854406" y="1864782"/>
        <a:ext cx="1210107" cy="586797"/>
      </dsp:txXfrm>
    </dsp:sp>
    <dsp:sp modelId="{F99A5DB6-9349-4D5F-A1C4-26C4B834EAC6}">
      <dsp:nvSpPr>
        <dsp:cNvPr id="0" name=""/>
        <dsp:cNvSpPr/>
      </dsp:nvSpPr>
      <dsp:spPr>
        <a:xfrm rot="18053515">
          <a:off x="1596767" y="1277250"/>
          <a:ext cx="648975" cy="218158"/>
        </a:xfrm>
        <a:prstGeom prst="left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/>
        </a:p>
      </dsp:txBody>
      <dsp:txXfrm>
        <a:off x="1662214" y="1320882"/>
        <a:ext cx="518081" cy="130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1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1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3543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ala Digital_Video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" y="-13648"/>
            <a:ext cx="10969625" cy="6184261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  <a:latin typeface="+mn-lt"/>
              </a:rPr>
              <a:t>Powertrain Solutions | CtP/ETS | 2019-08-12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rgbClr val="B2B3B5"/>
                </a:solidFill>
                <a:latin typeface="+mn-lt"/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00" kern="0" baseline="0" dirty="0">
              <a:solidFill>
                <a:srgbClr val="B2B3B5"/>
              </a:solidFill>
              <a:latin typeface="+mn-lt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66700" y="648000"/>
            <a:ext cx="10452100" cy="388800"/>
          </a:xfrm>
        </p:spPr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928393" y="2665570"/>
            <a:ext cx="4782470" cy="1060156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1700" dirty="0" smtClean="0"/>
              <a:t>O </a:t>
            </a:r>
            <a:r>
              <a:rPr lang="pt-BR" sz="1700" dirty="0" err="1" smtClean="0"/>
              <a:t>NumPy</a:t>
            </a:r>
            <a:r>
              <a:rPr lang="pt-BR" sz="1700" dirty="0" smtClean="0"/>
              <a:t> é uma poderosa biblioteca Python que é usada principalmente para realizar </a:t>
            </a:r>
            <a:r>
              <a:rPr lang="pt-BR" sz="1700" b="1" dirty="0" smtClean="0"/>
              <a:t>cálculos em </a:t>
            </a:r>
            <a:r>
              <a:rPr lang="pt-BR" sz="1700" b="1" dirty="0" err="1" smtClean="0"/>
              <a:t>Arrays</a:t>
            </a:r>
            <a:r>
              <a:rPr lang="pt-BR" sz="1700" b="1" dirty="0" smtClean="0"/>
              <a:t> Multidimensionais.</a:t>
            </a:r>
            <a:r>
              <a:rPr lang="pt-BR" sz="1700" dirty="0" smtClean="0"/>
              <a:t> </a:t>
            </a:r>
          </a:p>
        </p:txBody>
      </p:sp>
      <p:pic>
        <p:nvPicPr>
          <p:cNvPr id="1026" name="Picture 2" descr="Entendendo a biblioteca NumPy - Ensina.AI -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" y="1732328"/>
            <a:ext cx="5172668" cy="29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4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Exercício </a:t>
            </a:r>
            <a:r>
              <a:rPr lang="pt-BR" dirty="0" smtClean="0">
                <a:solidFill>
                  <a:srgbClr val="525F6B"/>
                </a:solidFill>
              </a:rPr>
              <a:t>1.2 – Matriz Booleana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1" name="Espaço Reservado para Conteúdo 6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Crie uma matriz booleana numpy 3×3 com “</a:t>
            </a:r>
            <a:r>
              <a:rPr lang="pt-BR" dirty="0" err="1" smtClean="0"/>
              <a:t>True</a:t>
            </a:r>
            <a:r>
              <a:rPr lang="pt-BR" dirty="0" smtClean="0"/>
              <a:t>”;</a:t>
            </a:r>
          </a:p>
          <a:p>
            <a:pPr fontAlgn="auto">
              <a:spcAft>
                <a:spcPts val="0"/>
              </a:spcAft>
            </a:pPr>
            <a:r>
              <a:rPr lang="pt-BR" b="1" dirty="0" smtClean="0"/>
              <a:t>Tempo estimado: </a:t>
            </a:r>
            <a:r>
              <a:rPr lang="pt-BR" dirty="0"/>
              <a:t>5</a:t>
            </a:r>
            <a:r>
              <a:rPr lang="pt-BR" dirty="0" smtClean="0"/>
              <a:t> minutos.</a:t>
            </a:r>
            <a:endParaRPr lang="pt-BR" b="1" dirty="0" smtClean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89" y="3416273"/>
            <a:ext cx="4202441" cy="12330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5137009" y="28545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</a:t>
            </a:r>
          </a:p>
        </p:txBody>
      </p:sp>
      <p:sp>
        <p:nvSpPr>
          <p:cNvPr id="3" name="AutoShape 2" descr="Resultado de imagem para python"/>
          <p:cNvSpPr>
            <a:spLocks noChangeAspect="1" noChangeArrowheads="1"/>
          </p:cNvSpPr>
          <p:nvPr/>
        </p:nvSpPr>
        <p:spPr bwMode="auto">
          <a:xfrm>
            <a:off x="225631" y="-144463"/>
            <a:ext cx="23474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Matriz </a:t>
            </a:r>
            <a:r>
              <a:rPr lang="pt-BR" dirty="0">
                <a:solidFill>
                  <a:srgbClr val="525F6B"/>
                </a:solidFill>
              </a:rPr>
              <a:t>Booleana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396" y="2545006"/>
            <a:ext cx="3401184" cy="858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63544" b="18850"/>
          <a:stretch/>
        </p:blipFill>
        <p:spPr>
          <a:xfrm>
            <a:off x="266700" y="4752584"/>
            <a:ext cx="4732812" cy="27674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648000"/>
            <a:ext cx="104508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CaixaDeTexto 4"/>
          <p:cNvSpPr txBox="1"/>
          <p:nvPr/>
        </p:nvSpPr>
        <p:spPr>
          <a:xfrm flipH="1">
            <a:off x="304920" y="1425600"/>
            <a:ext cx="1016911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►"/>
            </a:pPr>
            <a:r>
              <a:rPr lang="pt-BR" b="1" dirty="0"/>
              <a:t>Indexação via </a:t>
            </a:r>
            <a:r>
              <a:rPr lang="pt-BR" b="1" dirty="0" err="1"/>
              <a:t>array</a:t>
            </a:r>
            <a:r>
              <a:rPr lang="pt-BR" b="1" dirty="0"/>
              <a:t> de inteiros</a:t>
            </a:r>
            <a:r>
              <a:rPr lang="pt-BR" dirty="0"/>
              <a:t>: Quando você indexa matrizes </a:t>
            </a:r>
            <a:r>
              <a:rPr lang="pt-BR" dirty="0" err="1"/>
              <a:t>numpy</a:t>
            </a:r>
            <a:r>
              <a:rPr lang="pt-BR" dirty="0"/>
              <a:t> usando </a:t>
            </a:r>
            <a:r>
              <a:rPr lang="pt-BR" dirty="0" err="1" smtClean="0"/>
              <a:t>slicing</a:t>
            </a:r>
            <a:r>
              <a:rPr lang="pt-BR" dirty="0" smtClean="0"/>
              <a:t>, a visualização da </a:t>
            </a:r>
            <a:r>
              <a:rPr lang="pt-BR" dirty="0"/>
              <a:t>matriz resultante sempre será um </a:t>
            </a:r>
            <a:r>
              <a:rPr lang="pt-BR" dirty="0" err="1"/>
              <a:t>subarray</a:t>
            </a:r>
            <a:r>
              <a:rPr lang="pt-BR" dirty="0"/>
              <a:t> da matriz original. </a:t>
            </a:r>
            <a:r>
              <a:rPr lang="pt-BR" dirty="0" smtClean="0"/>
              <a:t>Por </a:t>
            </a:r>
            <a:r>
              <a:rPr lang="pt-BR" dirty="0"/>
              <a:t>outro lado, a indexação via </a:t>
            </a:r>
            <a:r>
              <a:rPr lang="pt-BR" dirty="0" err="1" smtClean="0"/>
              <a:t>array</a:t>
            </a:r>
            <a:r>
              <a:rPr lang="pt-BR" dirty="0" smtClean="0"/>
              <a:t> </a:t>
            </a:r>
            <a:r>
              <a:rPr lang="pt-BR" dirty="0"/>
              <a:t>de inteiros permite que você construa matrizes </a:t>
            </a:r>
            <a:r>
              <a:rPr lang="pt-BR" dirty="0" smtClean="0"/>
              <a:t>arbitrárias </a:t>
            </a:r>
            <a:r>
              <a:rPr lang="pt-BR" dirty="0"/>
              <a:t>usando os dados de outra matriz</a:t>
            </a:r>
            <a:r>
              <a:rPr lang="pt-BR" dirty="0" smtClean="0"/>
              <a:t>.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 </a:t>
            </a:r>
            <a:endParaRPr lang="pt-BR" dirty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b="50526"/>
          <a:stretch/>
        </p:blipFill>
        <p:spPr>
          <a:xfrm>
            <a:off x="266700" y="2757941"/>
            <a:ext cx="4258576" cy="69975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b="65568"/>
          <a:stretch/>
        </p:blipFill>
        <p:spPr>
          <a:xfrm>
            <a:off x="6242375" y="2757942"/>
            <a:ext cx="4114470" cy="47052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b="65528"/>
          <a:stretch/>
        </p:blipFill>
        <p:spPr>
          <a:xfrm>
            <a:off x="266699" y="4238555"/>
            <a:ext cx="4819485" cy="55179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/>
          <a:srcRect t="84406"/>
          <a:stretch/>
        </p:blipFill>
        <p:spPr>
          <a:xfrm>
            <a:off x="6110144" y="4848146"/>
            <a:ext cx="4246701" cy="21994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t="50309" b="33440"/>
          <a:stretch/>
        </p:blipFill>
        <p:spPr>
          <a:xfrm>
            <a:off x="6254310" y="3253255"/>
            <a:ext cx="3787738" cy="20444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b="65373"/>
          <a:stretch/>
        </p:blipFill>
        <p:spPr>
          <a:xfrm>
            <a:off x="6110145" y="4238555"/>
            <a:ext cx="4797960" cy="551791"/>
          </a:xfrm>
          <a:prstGeom prst="rect">
            <a:avLst/>
          </a:prstGeom>
        </p:spPr>
      </p:pic>
      <p:sp>
        <p:nvSpPr>
          <p:cNvPr id="17" name="Igual a 16"/>
          <p:cNvSpPr/>
          <p:nvPr/>
        </p:nvSpPr>
        <p:spPr>
          <a:xfrm>
            <a:off x="4999512" y="2869852"/>
            <a:ext cx="684495" cy="544398"/>
          </a:xfrm>
          <a:prstGeom prst="mathEqual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Igual a 17"/>
          <p:cNvSpPr/>
          <p:nvPr/>
        </p:nvSpPr>
        <p:spPr>
          <a:xfrm>
            <a:off x="4997519" y="4392896"/>
            <a:ext cx="684495" cy="544398"/>
          </a:xfrm>
          <a:prstGeom prst="mathEqual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Retângulo 4"/>
          <p:cNvSpPr/>
          <p:nvPr/>
        </p:nvSpPr>
        <p:spPr>
          <a:xfrm>
            <a:off x="266700" y="1425600"/>
            <a:ext cx="9122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►"/>
            </a:pPr>
            <a:r>
              <a:rPr lang="pt-BR" dirty="0"/>
              <a:t>Um truque útil com a indexação de matrizes inteiras é selecionar ou alterar um elemento de cada linha de uma matriz: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t="-1" b="70460"/>
          <a:stretch/>
        </p:blipFill>
        <p:spPr>
          <a:xfrm>
            <a:off x="266700" y="2260489"/>
            <a:ext cx="4429210" cy="57360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t="55074" r="38799" b="27801"/>
          <a:stretch/>
        </p:blipFill>
        <p:spPr>
          <a:xfrm>
            <a:off x="259200" y="3899629"/>
            <a:ext cx="3327148" cy="40812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/>
          <a:srcRect t="38554" r="31257" b="47106"/>
          <a:stretch/>
        </p:blipFill>
        <p:spPr>
          <a:xfrm>
            <a:off x="259200" y="3128359"/>
            <a:ext cx="3953707" cy="361583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6350482" y="2278654"/>
            <a:ext cx="3849343" cy="3137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Criar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uma nova </a:t>
            </a:r>
            <a:r>
              <a:rPr kumimoji="0" lang="pt-BR" sz="1800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array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. 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5424414" y="2403902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5424413" y="3161946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6350482" y="3050201"/>
            <a:ext cx="2646213" cy="3137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Criar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um </a:t>
            </a:r>
            <a:r>
              <a:rPr kumimoji="0" lang="pt-BR" sz="1800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array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e índices. 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2"/>
          <a:srcRect t="77905" r="19251" b="-1890"/>
          <a:stretch/>
        </p:blipFill>
        <p:spPr>
          <a:xfrm>
            <a:off x="259200" y="4810832"/>
            <a:ext cx="4458278" cy="580566"/>
          </a:xfrm>
          <a:prstGeom prst="rect">
            <a:avLst/>
          </a:prstGeom>
        </p:spPr>
      </p:pic>
      <p:sp>
        <p:nvSpPr>
          <p:cNvPr id="21" name="Seta para a Direita 20"/>
          <p:cNvSpPr/>
          <p:nvPr/>
        </p:nvSpPr>
        <p:spPr>
          <a:xfrm>
            <a:off x="5424412" y="3960300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350481" y="3905278"/>
            <a:ext cx="4226180" cy="82973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É selecionado um elemento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de cada linha</a:t>
            </a:r>
            <a:endParaRPr lang="pt-BR" kern="0" noProof="0" dirty="0" smtClean="0"/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</a:rPr>
              <a:t>usando os índices de b.</a:t>
            </a:r>
            <a:endParaRPr kumimoji="0" lang="pt-BR" sz="1800" b="0" i="0" u="none" strike="noStrike" kern="0" cap="none" spc="0" normalizeH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3" name="Seta para a Direita 22"/>
          <p:cNvSpPr/>
          <p:nvPr/>
        </p:nvSpPr>
        <p:spPr>
          <a:xfrm>
            <a:off x="5424411" y="4957725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328909" y="4878288"/>
            <a:ext cx="4226180" cy="82973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</a:rPr>
              <a:t>Mude o valor dos elementos de cada linha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</a:rPr>
              <a:t>usando os índices de b.</a:t>
            </a:r>
            <a:endParaRPr kumimoji="0" lang="pt-BR" sz="1800" b="0" i="0" u="none" strike="noStrike" kern="0" cap="none" spc="0" normalizeH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69513"/>
            <a:ext cx="1519361" cy="76099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95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/>
      <p:bldP spid="21" grpId="0" animBg="1"/>
      <p:bldP spid="22" grpId="0"/>
      <p:bldP spid="2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648000"/>
            <a:ext cx="104508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CaixaDeTexto 4"/>
          <p:cNvSpPr txBox="1"/>
          <p:nvPr/>
        </p:nvSpPr>
        <p:spPr>
          <a:xfrm>
            <a:off x="259199" y="1365977"/>
            <a:ext cx="10458301" cy="9762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►"/>
            </a:pPr>
            <a:r>
              <a:rPr lang="pt-BR" b="1" dirty="0"/>
              <a:t>Indexação via </a:t>
            </a:r>
            <a:r>
              <a:rPr lang="pt-BR" b="1" dirty="0" err="1"/>
              <a:t>array</a:t>
            </a:r>
            <a:r>
              <a:rPr lang="pt-BR" b="1" dirty="0"/>
              <a:t> booleano</a:t>
            </a:r>
            <a:r>
              <a:rPr lang="pt-BR" dirty="0"/>
              <a:t>: A indexação via </a:t>
            </a:r>
            <a:r>
              <a:rPr lang="pt-BR" dirty="0" err="1"/>
              <a:t>array</a:t>
            </a:r>
            <a:r>
              <a:rPr lang="pt-BR" dirty="0"/>
              <a:t> booleano permite selecionar </a:t>
            </a:r>
            <a:r>
              <a:rPr lang="pt-BR" dirty="0" smtClean="0"/>
              <a:t>elementos 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arbitrários de uma matriz. Frequentemente, esse tipo de indexação é usado para selecionar os 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elementos de uma </a:t>
            </a:r>
            <a:r>
              <a:rPr lang="pt-BR" dirty="0"/>
              <a:t>matriz que satisfazem alguma condição. Aqui está um exemplo:</a:t>
            </a:r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21581"/>
          <a:stretch/>
        </p:blipFill>
        <p:spPr>
          <a:xfrm>
            <a:off x="266700" y="2703193"/>
            <a:ext cx="3945947" cy="1856615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4736194" y="5238547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Seta para a Direita 9"/>
          <p:cNvSpPr/>
          <p:nvPr/>
        </p:nvSpPr>
        <p:spPr>
          <a:xfrm>
            <a:off x="4736195" y="4174246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4736196" y="2916683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690303" y="2703193"/>
            <a:ext cx="4675982" cy="13054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Criar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uma nova </a:t>
            </a:r>
            <a:r>
              <a:rPr kumimoji="0" lang="pt-BR" sz="1800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array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. E encontrar os </a:t>
            </a: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elementos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que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são maiores que 2, retornando </a:t>
            </a:r>
            <a:r>
              <a:rPr lang="pt-BR" kern="0" dirty="0" smtClean="0"/>
              <a:t>u</a:t>
            </a:r>
            <a:r>
              <a:rPr lang="pt-BR" kern="0" baseline="0" dirty="0" smtClean="0"/>
              <a:t>ma</a:t>
            </a:r>
            <a:r>
              <a:rPr lang="pt-BR" kern="0" dirty="0" smtClean="0"/>
              <a:t> </a:t>
            </a:r>
            <a:r>
              <a:rPr lang="pt-BR" kern="0" dirty="0" err="1" smtClean="0"/>
              <a:t>array</a:t>
            </a:r>
            <a:endParaRPr lang="pt-BR" kern="0" dirty="0" smtClean="0"/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smtClean="0"/>
              <a:t>booleana.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90302" y="4008613"/>
            <a:ext cx="4338607" cy="8455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Criar uma </a:t>
            </a:r>
            <a:r>
              <a:rPr kumimoji="0" lang="pt-BR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array</a:t>
            </a: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com 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os elementos 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/>
              <a:t>c</a:t>
            </a:r>
            <a:r>
              <a:rPr kumimoji="0" lang="pt-BR" sz="1800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orrespondentes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com </a:t>
            </a:r>
            <a:r>
              <a:rPr lang="pt-BR" kern="0" dirty="0" smtClean="0"/>
              <a:t>valores </a:t>
            </a:r>
            <a:r>
              <a:rPr kumimoji="0" lang="pt-BR" sz="1800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True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na </a:t>
            </a:r>
            <a:r>
              <a:rPr kumimoji="0" lang="pt-BR" sz="1800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array</a:t>
            </a:r>
            <a:endParaRPr kumimoji="0" lang="pt-BR" sz="1800" b="0" i="0" u="none" strike="noStrike" kern="0" cap="none" spc="0" normalizeH="0" noProof="0" dirty="0" smtClean="0">
              <a:ln>
                <a:noFill/>
              </a:ln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anterior. 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t="84341"/>
          <a:stretch/>
        </p:blipFill>
        <p:spPr>
          <a:xfrm>
            <a:off x="266700" y="5070762"/>
            <a:ext cx="3945947" cy="370746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5690302" y="5102558"/>
            <a:ext cx="4338607" cy="8455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Mesmo processo feito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anteriormente, porém de 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/>
              <a:t>o</a:t>
            </a:r>
            <a:r>
              <a:rPr lang="pt-BR" kern="0" dirty="0" smtClean="0"/>
              <a:t>utra forma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. 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3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648000"/>
            <a:ext cx="104508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CaixaDeTexto 4"/>
          <p:cNvSpPr txBox="1"/>
          <p:nvPr/>
        </p:nvSpPr>
        <p:spPr>
          <a:xfrm>
            <a:off x="259200" y="1425601"/>
            <a:ext cx="10862206" cy="12107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►"/>
            </a:pPr>
            <a:r>
              <a:rPr lang="pt-BR" b="1" dirty="0"/>
              <a:t>Data </a:t>
            </a:r>
            <a:r>
              <a:rPr lang="pt-BR" b="1" dirty="0" err="1" smtClean="0"/>
              <a:t>Types</a:t>
            </a:r>
            <a:r>
              <a:rPr lang="pt-BR" dirty="0" smtClean="0"/>
              <a:t>: Cada </a:t>
            </a:r>
            <a:r>
              <a:rPr lang="pt-BR" dirty="0"/>
              <a:t>matriz </a:t>
            </a:r>
            <a:r>
              <a:rPr lang="pt-BR" dirty="0" err="1"/>
              <a:t>numpy</a:t>
            </a:r>
            <a:r>
              <a:rPr lang="pt-BR" dirty="0"/>
              <a:t> é um grid de elementos do mesmo tipo. </a:t>
            </a:r>
            <a:r>
              <a:rPr lang="pt-BR" dirty="0" err="1"/>
              <a:t>Numpy</a:t>
            </a:r>
            <a:r>
              <a:rPr lang="pt-BR" dirty="0"/>
              <a:t> fornece um </a:t>
            </a:r>
            <a:r>
              <a:rPr lang="pt-BR" dirty="0" smtClean="0"/>
              <a:t>grande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 </a:t>
            </a:r>
            <a:r>
              <a:rPr lang="pt-BR" dirty="0"/>
              <a:t>conjunto de tipos de dados numéricos que você pode usar para construir matrizes. </a:t>
            </a:r>
            <a:r>
              <a:rPr lang="pt-BR" dirty="0" err="1"/>
              <a:t>Numpy</a:t>
            </a:r>
            <a:r>
              <a:rPr lang="pt-BR" dirty="0"/>
              <a:t> tenta </a:t>
            </a:r>
            <a:endParaRPr lang="pt-BR" dirty="0" smtClean="0"/>
          </a:p>
          <a:p>
            <a:pPr fontAlgn="auto">
              <a:spcAft>
                <a:spcPts val="0"/>
              </a:spcAft>
            </a:pPr>
            <a:r>
              <a:rPr lang="pt-BR" dirty="0" smtClean="0"/>
              <a:t>adivinhar </a:t>
            </a:r>
            <a:r>
              <a:rPr lang="pt-BR" dirty="0"/>
              <a:t>um tipo de dados quando você cria uma matriz, mas funções que constroem matrizes </a:t>
            </a:r>
            <a:endParaRPr lang="pt-BR" dirty="0" smtClean="0"/>
          </a:p>
          <a:p>
            <a:pPr fontAlgn="auto">
              <a:spcAft>
                <a:spcPts val="0"/>
              </a:spcAft>
            </a:pPr>
            <a:r>
              <a:rPr lang="pt-BR" dirty="0" smtClean="0"/>
              <a:t>geralmente </a:t>
            </a:r>
            <a:r>
              <a:rPr lang="pt-BR" dirty="0"/>
              <a:t>também incluem um argumento opcional para especificar explicitamente o tipo de dados. </a:t>
            </a: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9" y="2713367"/>
            <a:ext cx="4969165" cy="2808659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5498679" y="3081739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Seta para a Direita 10"/>
          <p:cNvSpPr/>
          <p:nvPr/>
        </p:nvSpPr>
        <p:spPr>
          <a:xfrm>
            <a:off x="5498680" y="3974306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Seta para a Direita 11"/>
          <p:cNvSpPr/>
          <p:nvPr/>
        </p:nvSpPr>
        <p:spPr>
          <a:xfrm>
            <a:off x="5492100" y="4824652"/>
            <a:ext cx="590529" cy="28677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359523" y="3099128"/>
            <a:ext cx="2030681" cy="251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Retorna um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int32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359523" y="4009086"/>
            <a:ext cx="2030681" cy="251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Retorna um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float64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59523" y="4863588"/>
            <a:ext cx="3556373" cy="2478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Force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essa </a:t>
            </a:r>
            <a:r>
              <a:rPr kumimoji="0" lang="pt-BR" sz="18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array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 se tornar int64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1.3 – Números ímpares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 numCol="1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Identifique </a:t>
            </a:r>
            <a:r>
              <a:rPr lang="pt-BR" dirty="0"/>
              <a:t>todos os números ímpares de um </a:t>
            </a:r>
            <a:r>
              <a:rPr lang="pt-BR" dirty="0" err="1"/>
              <a:t>array</a:t>
            </a:r>
            <a:r>
              <a:rPr lang="pt-BR" dirty="0"/>
              <a:t> ‘</a:t>
            </a:r>
            <a:r>
              <a:rPr lang="pt-BR" dirty="0" err="1"/>
              <a:t>arr</a:t>
            </a:r>
            <a:r>
              <a:rPr lang="pt-BR" dirty="0" smtClean="0"/>
              <a:t>’;</a:t>
            </a:r>
            <a:endParaRPr lang="pt-BR" dirty="0"/>
          </a:p>
          <a:p>
            <a:pPr fontAlgn="auto">
              <a:spcAft>
                <a:spcPts val="0"/>
              </a:spcAft>
            </a:pPr>
            <a:r>
              <a:rPr lang="pt-BR" dirty="0" smtClean="0"/>
              <a:t>Crie um novo </a:t>
            </a:r>
            <a:r>
              <a:rPr lang="pt-BR" dirty="0" err="1" smtClean="0"/>
              <a:t>array</a:t>
            </a:r>
            <a:r>
              <a:rPr lang="pt-BR" dirty="0" smtClean="0"/>
              <a:t> com esses números.</a:t>
            </a:r>
          </a:p>
          <a:p>
            <a:pPr fontAlgn="auto">
              <a:spcAft>
                <a:spcPts val="0"/>
              </a:spcAft>
            </a:pPr>
            <a:r>
              <a:rPr lang="pt-BR" b="1" dirty="0" smtClean="0"/>
              <a:t>Tempo estimado: </a:t>
            </a:r>
            <a:r>
              <a:rPr lang="pt-BR" dirty="0" smtClean="0"/>
              <a:t>15 minutos.</a:t>
            </a:r>
          </a:p>
          <a:p>
            <a:pPr fontAlgn="auto">
              <a:spcAft>
                <a:spcPts val="0"/>
              </a:spcAft>
            </a:pP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89" y="3198633"/>
            <a:ext cx="2828061" cy="125455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460" y="4453186"/>
            <a:ext cx="3089318" cy="66744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501416" y="2792936"/>
            <a:ext cx="914400" cy="2731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Números </a:t>
            </a:r>
            <a:r>
              <a:rPr lang="pt-BR" dirty="0">
                <a:solidFill>
                  <a:srgbClr val="525F6B"/>
                </a:solidFill>
              </a:rPr>
              <a:t>ímpares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79" y="2208812"/>
            <a:ext cx="5059246" cy="217564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1.4 – Substituição de números 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57260" y="1248320"/>
            <a:ext cx="10448290" cy="4168800"/>
          </a:xfrm>
          <a:prstGeom prst="rect">
            <a:avLst/>
          </a:prstGeom>
        </p:spPr>
        <p:txBody>
          <a:bodyPr numCol="1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Identifique </a:t>
            </a:r>
            <a:r>
              <a:rPr lang="pt-BR" dirty="0"/>
              <a:t>todos os números ímpares de um </a:t>
            </a:r>
            <a:r>
              <a:rPr lang="pt-BR" dirty="0" err="1"/>
              <a:t>array</a:t>
            </a:r>
            <a:r>
              <a:rPr lang="pt-BR" dirty="0"/>
              <a:t> ‘</a:t>
            </a:r>
            <a:r>
              <a:rPr lang="pt-BR" dirty="0" err="1"/>
              <a:t>arr</a:t>
            </a:r>
            <a:r>
              <a:rPr lang="pt-BR" dirty="0" smtClean="0"/>
              <a:t>’;</a:t>
            </a:r>
            <a:endParaRPr lang="pt-BR" dirty="0"/>
          </a:p>
          <a:p>
            <a:pPr fontAlgn="auto">
              <a:spcAft>
                <a:spcPts val="0"/>
              </a:spcAft>
            </a:pPr>
            <a:r>
              <a:rPr lang="pt-BR" dirty="0" smtClean="0"/>
              <a:t>Substitua todos os números ímpares por -1.</a:t>
            </a:r>
          </a:p>
          <a:p>
            <a:pPr fontAlgn="auto">
              <a:spcAft>
                <a:spcPts val="0"/>
              </a:spcAft>
            </a:pPr>
            <a:r>
              <a:rPr lang="pt-BR" b="1" dirty="0" smtClean="0"/>
              <a:t>Tempo estimado: </a:t>
            </a:r>
            <a:r>
              <a:rPr lang="pt-BR" dirty="0" smtClean="0"/>
              <a:t>15 minutos.</a:t>
            </a:r>
          </a:p>
          <a:p>
            <a:pPr fontAlgn="auto">
              <a:spcAft>
                <a:spcPts val="0"/>
              </a:spcAft>
            </a:pPr>
            <a:endParaRPr lang="pt-BR" b="1" dirty="0"/>
          </a:p>
          <a:p>
            <a:pPr marL="0" indent="0" fontAlgn="auto">
              <a:spcAft>
                <a:spcPts val="0"/>
              </a:spcAft>
              <a:buNone/>
            </a:pPr>
            <a:endParaRPr lang="pt-BR" b="1" dirty="0" smtClean="0"/>
          </a:p>
        </p:txBody>
      </p:sp>
      <p:grpSp>
        <p:nvGrpSpPr>
          <p:cNvPr id="5" name="Agrupar 4"/>
          <p:cNvGrpSpPr/>
          <p:nvPr/>
        </p:nvGrpSpPr>
        <p:grpSpPr>
          <a:xfrm>
            <a:off x="3929700" y="3051704"/>
            <a:ext cx="2630729" cy="1942201"/>
            <a:chOff x="2274321" y="3059587"/>
            <a:chExt cx="2630729" cy="194220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4321" y="3478734"/>
              <a:ext cx="2630729" cy="1523054"/>
            </a:xfrm>
            <a:prstGeom prst="rect">
              <a:avLst/>
            </a:prstGeom>
          </p:spPr>
        </p:pic>
        <p:sp>
          <p:nvSpPr>
            <p:cNvPr id="15" name="CaixaDeTexto 14"/>
            <p:cNvSpPr txBox="1"/>
            <p:nvPr/>
          </p:nvSpPr>
          <p:spPr>
            <a:xfrm>
              <a:off x="2895600" y="3059587"/>
              <a:ext cx="914400" cy="2731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ts val="23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OUTPUT</a:t>
              </a:r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Substituição </a:t>
            </a:r>
            <a:r>
              <a:rPr lang="pt-BR" dirty="0">
                <a:solidFill>
                  <a:srgbClr val="525F6B"/>
                </a:solidFill>
              </a:rPr>
              <a:t>de números 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55" r="1"/>
          <a:stretch/>
        </p:blipFill>
        <p:spPr>
          <a:xfrm>
            <a:off x="2778826" y="2316231"/>
            <a:ext cx="5278145" cy="219639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29857" y="1525346"/>
            <a:ext cx="10710545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1700" b="1" dirty="0" smtClean="0"/>
              <a:t>Modelos de </a:t>
            </a:r>
            <a:r>
              <a:rPr lang="pt-BR" sz="1700" b="1" dirty="0" err="1" smtClean="0"/>
              <a:t>Machine</a:t>
            </a:r>
            <a:r>
              <a:rPr lang="pt-BR" sz="1700" b="1" dirty="0" smtClean="0"/>
              <a:t> Learning:</a:t>
            </a:r>
            <a:r>
              <a:rPr lang="pt-BR" sz="1700" dirty="0" smtClean="0"/>
              <a:t> Ao escrever algoritmos de </a:t>
            </a:r>
            <a:r>
              <a:rPr lang="pt-BR" sz="1700" dirty="0" err="1" smtClean="0"/>
              <a:t>Machine</a:t>
            </a:r>
            <a:r>
              <a:rPr lang="pt-BR" sz="1700" dirty="0" smtClean="0"/>
              <a:t> Learning, supõe-se que se realize vários cálculos numéricos em </a:t>
            </a:r>
            <a:r>
              <a:rPr lang="pt-BR" sz="1700" dirty="0" err="1" smtClean="0"/>
              <a:t>Array</a:t>
            </a:r>
            <a:r>
              <a:rPr lang="pt-BR" sz="1700" dirty="0" smtClean="0"/>
              <a:t>. Por exemplo, multiplicação de </a:t>
            </a:r>
            <a:r>
              <a:rPr lang="pt-BR" sz="1700" dirty="0" err="1" smtClean="0"/>
              <a:t>Arrays</a:t>
            </a:r>
            <a:r>
              <a:rPr lang="pt-BR" sz="1700" dirty="0" smtClean="0"/>
              <a:t>, transposição, adição, etc. O </a:t>
            </a:r>
            <a:r>
              <a:rPr lang="pt-BR" sz="1700" dirty="0" err="1" smtClean="0"/>
              <a:t>NumPy</a:t>
            </a:r>
            <a:r>
              <a:rPr lang="pt-BR" sz="1700" dirty="0" smtClean="0"/>
              <a:t> fornece uma excelente biblioteca para cálculos fáceis (em termos de escrita de código) e rápidos (em termos de velocidade). </a:t>
            </a:r>
          </a:p>
          <a:p>
            <a:pPr fontAlgn="auto">
              <a:spcAft>
                <a:spcPts val="0"/>
              </a:spcAft>
            </a:pPr>
            <a:r>
              <a:rPr lang="pt-BR" sz="1700" b="1" dirty="0" smtClean="0"/>
              <a:t>Processamento de Imagem e Computação Gráfica:</a:t>
            </a:r>
            <a:r>
              <a:rPr lang="pt-BR" sz="1700" dirty="0" smtClean="0"/>
              <a:t> Imagens no computador são representadas como </a:t>
            </a:r>
            <a:r>
              <a:rPr lang="pt-BR" sz="1700" dirty="0" err="1" smtClean="0"/>
              <a:t>Arrays</a:t>
            </a:r>
            <a:r>
              <a:rPr lang="pt-BR" sz="1700" dirty="0" smtClean="0"/>
              <a:t> Multidimensionais de números. </a:t>
            </a:r>
            <a:r>
              <a:rPr lang="pt-BR" sz="1700" dirty="0" err="1" smtClean="0"/>
              <a:t>NumPy</a:t>
            </a:r>
            <a:r>
              <a:rPr lang="pt-BR" sz="1700" dirty="0" smtClean="0"/>
              <a:t> torna-se a escolha mais natural para o mesmo. O </a:t>
            </a:r>
            <a:r>
              <a:rPr lang="pt-BR" sz="1700" dirty="0" err="1" smtClean="0"/>
              <a:t>NumPy</a:t>
            </a:r>
            <a:r>
              <a:rPr lang="pt-BR" sz="1700" dirty="0" smtClean="0"/>
              <a:t>, na verdade, fornece algumas excelentes funções de biblioteca para rápida manipulação de imagens. Alguns exemplos são o espelhamento de uma imagem, a rotação de uma imagem por um determinado ângulo etc.</a:t>
            </a:r>
          </a:p>
          <a:p>
            <a:pPr fontAlgn="auto">
              <a:spcAft>
                <a:spcPts val="0"/>
              </a:spcAft>
            </a:pPr>
            <a:r>
              <a:rPr lang="pt-BR" sz="1700" b="1" dirty="0" smtClean="0"/>
              <a:t>Tarefas matemáticas:</a:t>
            </a:r>
            <a:r>
              <a:rPr lang="pt-BR" sz="1700" dirty="0" smtClean="0"/>
              <a:t> </a:t>
            </a:r>
            <a:r>
              <a:rPr lang="pt-BR" sz="1700" dirty="0" err="1" smtClean="0"/>
              <a:t>NumPy</a:t>
            </a:r>
            <a:r>
              <a:rPr lang="pt-BR" sz="1700" dirty="0" smtClean="0"/>
              <a:t> é bastante útil para executar várias tarefas matemáticas como integração numérica, diferenciação, interpolação, extrapolação e muitas outras. O </a:t>
            </a:r>
            <a:r>
              <a:rPr lang="pt-BR" sz="1700" dirty="0" err="1" smtClean="0"/>
              <a:t>NumPy</a:t>
            </a:r>
            <a:r>
              <a:rPr lang="pt-BR" sz="1700" dirty="0" smtClean="0"/>
              <a:t> possui também funções incorporadas para álgebra linear e geração de números aleatórios. </a:t>
            </a:r>
          </a:p>
          <a:p>
            <a:pPr fontAlgn="auto">
              <a:spcAft>
                <a:spcPts val="0"/>
              </a:spcAft>
            </a:pPr>
            <a:endParaRPr lang="en-US" sz="17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259081" y="1296000"/>
            <a:ext cx="10559340" cy="4024145"/>
          </a:xfrm>
          <a:prstGeom prst="rect">
            <a:avLst/>
          </a:prstGeom>
        </p:spPr>
        <p:txBody>
          <a:bodyPr numCol="1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z="1400" b="1" dirty="0" smtClean="0"/>
              <a:t>Matemática de </a:t>
            </a:r>
            <a:r>
              <a:rPr lang="pt-BR" sz="1400" b="1" dirty="0" err="1" smtClean="0"/>
              <a:t>Arrays</a:t>
            </a:r>
            <a:r>
              <a:rPr lang="pt-BR" sz="1400" b="1" dirty="0" smtClean="0"/>
              <a:t>: </a:t>
            </a:r>
            <a:r>
              <a:rPr lang="pt-BR" sz="1400" dirty="0" smtClean="0"/>
              <a:t>funções matemáticas básicas operam “elemento-a-elemento” em matrizes e estão disponíveis como </a:t>
            </a:r>
            <a:r>
              <a:rPr lang="en-US" sz="1400" dirty="0" smtClean="0"/>
              <a:t>operator overloads</a:t>
            </a:r>
            <a:r>
              <a:rPr lang="pt-BR" sz="1400" dirty="0" smtClean="0"/>
              <a:t> e como funções no módulo </a:t>
            </a:r>
            <a:r>
              <a:rPr lang="pt-BR" sz="1400" dirty="0" err="1" smtClean="0"/>
              <a:t>numpy</a:t>
            </a:r>
            <a:r>
              <a:rPr lang="pt-BR" sz="1400" dirty="0" smtClean="0"/>
              <a:t>, existem duas formas de realiza a mesma operação: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411" y="2123484"/>
            <a:ext cx="3862631" cy="319666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0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Retângulo 4"/>
          <p:cNvSpPr/>
          <p:nvPr/>
        </p:nvSpPr>
        <p:spPr>
          <a:xfrm>
            <a:off x="0" y="1196075"/>
            <a:ext cx="99857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6887" lvl="1" indent="-285750" algn="just" fontAlgn="auto">
              <a:spcAft>
                <a:spcPts val="0"/>
              </a:spcAft>
              <a:buFont typeface="3DS Fonticon" panose="02000000000000000000" pitchFamily="2" charset="0"/>
              <a:buChar char=""/>
            </a:pPr>
            <a:r>
              <a:rPr lang="pt-BR" sz="1600" b="1" i="1" dirty="0"/>
              <a:t>Observe que * é a multiplicação ‘elemento-a-elemento’, não a multiplicação matricial. </a:t>
            </a:r>
            <a:r>
              <a:rPr lang="pt-BR" sz="1600" dirty="0"/>
              <a:t>Para multiplicações matriciais, usamos a função “.</a:t>
            </a:r>
            <a:r>
              <a:rPr lang="pt-BR" sz="1600" dirty="0" err="1"/>
              <a:t>dot</a:t>
            </a:r>
            <a:r>
              <a:rPr lang="pt-BR" sz="1600" dirty="0"/>
              <a:t>” para calcular produtos internos de vetores, multiplicar um vetor por uma matriz e multiplicar matrizes. O .</a:t>
            </a:r>
            <a:r>
              <a:rPr lang="pt-BR" sz="1600" dirty="0" err="1"/>
              <a:t>dot</a:t>
            </a:r>
            <a:r>
              <a:rPr lang="pt-BR" sz="1600" dirty="0"/>
              <a:t> está disponível como uma função no módulo </a:t>
            </a:r>
            <a:r>
              <a:rPr lang="pt-BR" sz="1600" dirty="0" err="1"/>
              <a:t>numpy</a:t>
            </a:r>
            <a:r>
              <a:rPr lang="pt-BR" sz="1600" dirty="0"/>
              <a:t> e como um método (x.dot(y) ou </a:t>
            </a:r>
            <a:r>
              <a:rPr lang="pt-BR" sz="1600" dirty="0" err="1"/>
              <a:t>x@y</a:t>
            </a:r>
            <a:r>
              <a:rPr lang="pt-BR" sz="1600" dirty="0"/>
              <a:t>) de instância de objetos do tipo </a:t>
            </a:r>
            <a:r>
              <a:rPr lang="pt-BR" sz="1600" dirty="0" err="1"/>
              <a:t>array</a:t>
            </a:r>
            <a:r>
              <a:rPr lang="pt-BR" sz="1600" dirty="0"/>
              <a:t>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424" y="2273293"/>
            <a:ext cx="2675098" cy="33893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59080" y="1296000"/>
            <a:ext cx="1045210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>
              <a:spcAft>
                <a:spcPts val="0"/>
              </a:spcAft>
            </a:pPr>
            <a:r>
              <a:rPr lang="pt-BR" sz="1600" b="1" dirty="0" smtClean="0"/>
              <a:t>Matrizes vs. Matrizes Bidimensionais: </a:t>
            </a:r>
            <a:r>
              <a:rPr lang="pt-BR" sz="1600" dirty="0" smtClean="0"/>
              <a:t>Podemos transformar um </a:t>
            </a:r>
            <a:r>
              <a:rPr lang="pt-BR" sz="1600" dirty="0" err="1" smtClean="0"/>
              <a:t>array</a:t>
            </a:r>
            <a:r>
              <a:rPr lang="pt-BR" sz="1600" dirty="0" smtClean="0"/>
              <a:t> bidimensional em uma matriz aplicando a função "</a:t>
            </a:r>
            <a:r>
              <a:rPr lang="pt-BR" sz="1600" dirty="0" err="1" smtClean="0"/>
              <a:t>mat</a:t>
            </a:r>
            <a:r>
              <a:rPr lang="pt-BR" sz="1600" dirty="0" smtClean="0"/>
              <a:t>". Obtemos </a:t>
            </a:r>
            <a:r>
              <a:rPr lang="pt-BR" sz="1600" b="1" dirty="0" smtClean="0"/>
              <a:t>a </a:t>
            </a:r>
            <a:r>
              <a:rPr lang="pt-BR" sz="1600" b="1" i="1" dirty="0" smtClean="0"/>
              <a:t>multiplicação real da matriz multiplicando duas matrizes</a:t>
            </a:r>
            <a:r>
              <a:rPr lang="pt-BR" sz="1600" b="1" dirty="0" smtClean="0"/>
              <a:t>, </a:t>
            </a:r>
            <a:r>
              <a:rPr lang="pt-BR" sz="1600" dirty="0" smtClean="0"/>
              <a:t>mas </a:t>
            </a:r>
            <a:r>
              <a:rPr lang="pt-BR" sz="1600" b="1" i="1" dirty="0" smtClean="0"/>
              <a:t>as matrizes bidimensionais serão apenas multiplicadas por componentes, isto é</a:t>
            </a:r>
            <a:r>
              <a:rPr lang="pt-BR" sz="1400" b="1" i="1" dirty="0" smtClean="0"/>
              <a:t>:</a:t>
            </a:r>
          </a:p>
          <a:p>
            <a:pPr fontAlgn="auto">
              <a:spcAft>
                <a:spcPts val="0"/>
              </a:spcAft>
            </a:pP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5" y="2304615"/>
            <a:ext cx="4914494" cy="138171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45" y="3855162"/>
            <a:ext cx="1762068" cy="100689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0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259080" y="1296000"/>
            <a:ext cx="10191205" cy="4024145"/>
          </a:xfrm>
          <a:prstGeom prst="rect">
            <a:avLst/>
          </a:prstGeom>
        </p:spPr>
        <p:txBody>
          <a:bodyPr numCol="1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sz="1600" dirty="0" smtClean="0"/>
              <a:t>Numpy fornece muitas funções úteis para executar cálculos em matrizes; um exemplo é a soma:</a:t>
            </a:r>
          </a:p>
          <a:p>
            <a:pPr algn="just" fontAlgn="auto">
              <a:spcAft>
                <a:spcPts val="0"/>
              </a:spcAft>
            </a:pPr>
            <a:endParaRPr lang="pt-BR" sz="1400" dirty="0" smtClean="0"/>
          </a:p>
          <a:p>
            <a:pPr algn="just" fontAlgn="auto">
              <a:spcAft>
                <a:spcPts val="0"/>
              </a:spcAft>
            </a:pPr>
            <a:endParaRPr lang="pt-BR" sz="1400" dirty="0" smtClean="0"/>
          </a:p>
          <a:p>
            <a:pPr algn="just" fontAlgn="auto">
              <a:spcAft>
                <a:spcPts val="0"/>
              </a:spcAft>
            </a:pPr>
            <a:endParaRPr lang="pt-BR" sz="1400" dirty="0" smtClean="0"/>
          </a:p>
          <a:p>
            <a:pPr algn="just" fontAlgn="auto">
              <a:spcAft>
                <a:spcPts val="0"/>
              </a:spcAft>
            </a:pPr>
            <a:endParaRPr lang="pt-BR" sz="1400" dirty="0" smtClean="0"/>
          </a:p>
          <a:p>
            <a:pPr algn="just" fontAlgn="auto">
              <a:spcAft>
                <a:spcPts val="0"/>
              </a:spcAft>
            </a:pPr>
            <a:endParaRPr lang="pt-BR" sz="1400" dirty="0" smtClean="0"/>
          </a:p>
          <a:p>
            <a:pPr algn="just" fontAlgn="auto">
              <a:spcAft>
                <a:spcPts val="0"/>
              </a:spcAft>
            </a:pPr>
            <a:r>
              <a:rPr lang="pt-BR" sz="1600" dirty="0" smtClean="0"/>
              <a:t>Além de computar funções matemáticas usando </a:t>
            </a:r>
            <a:r>
              <a:rPr lang="pt-BR" sz="1600" dirty="0" err="1" smtClean="0"/>
              <a:t>arrays</a:t>
            </a:r>
            <a:r>
              <a:rPr lang="pt-BR" sz="1600" dirty="0" smtClean="0"/>
              <a:t>, frequentemente precisamos reformular ou manipular dados em </a:t>
            </a:r>
            <a:r>
              <a:rPr lang="pt-BR" sz="1600" dirty="0" err="1" smtClean="0"/>
              <a:t>arrays</a:t>
            </a:r>
            <a:r>
              <a:rPr lang="pt-BR" sz="1600" dirty="0" smtClean="0"/>
              <a:t>. O exemplo mais simples desse tipo de operação é transpor uma matriz; para transpor uma matriz, basta usar o atributo T de um objeto de matriz:</a:t>
            </a:r>
          </a:p>
          <a:p>
            <a:pPr algn="just" fontAlgn="auto">
              <a:spcAft>
                <a:spcPts val="0"/>
              </a:spcAft>
            </a:pPr>
            <a:endParaRPr lang="pt-BR" sz="14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038854" y="2131209"/>
            <a:ext cx="2631654" cy="9909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Soma as matrizes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600" kern="0" dirty="0" smtClean="0">
                <a:solidFill>
                  <a:srgbClr val="000000"/>
                </a:solidFill>
              </a:rPr>
              <a:t>Soma as colunas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Soma as linhas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639193"/>
            <a:ext cx="2580096" cy="1443490"/>
          </a:xfrm>
          <a:prstGeom prst="rect">
            <a:avLst/>
          </a:prstGeom>
        </p:spPr>
      </p:pic>
      <p:sp>
        <p:nvSpPr>
          <p:cNvPr id="15" name="Seta para a Direita 14"/>
          <p:cNvSpPr/>
          <p:nvPr/>
        </p:nvSpPr>
        <p:spPr>
          <a:xfrm>
            <a:off x="3135731" y="2150870"/>
            <a:ext cx="590529" cy="21006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3135085" y="2505398"/>
            <a:ext cx="590529" cy="21006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3135086" y="2835897"/>
            <a:ext cx="590529" cy="21006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535" y="4015714"/>
            <a:ext cx="3066595" cy="158663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5007" y="1111930"/>
            <a:ext cx="10635856" cy="1845026"/>
          </a:xfrm>
          <a:prstGeom prst="rect">
            <a:avLst/>
          </a:prstGeom>
        </p:spPr>
        <p:txBody>
          <a:bodyPr numCol="1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pt-BR" b="1" dirty="0" smtClean="0"/>
              <a:t>Broadcasting:</a:t>
            </a:r>
            <a:r>
              <a:rPr lang="pt-BR" dirty="0" smtClean="0"/>
              <a:t> é um mecanismo que permite que o numpy funcione com matrizes de formas diferentes ao executar operações aritméticas isto é, quando temos uma matriz menor e uma matriz maior, e queremos usar a matriz menor várias vezes para executar alguma operação na matriz maior. Suponha que queremos adicionar um vetor constante a cada linha de uma matriz. Nós poderíamos fazer assim:</a:t>
            </a:r>
          </a:p>
          <a:p>
            <a:pPr algn="just" fontAlgn="auto">
              <a:spcAft>
                <a:spcPts val="0"/>
              </a:spcAft>
            </a:pPr>
            <a:endParaRPr lang="pt-BR" sz="1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0" y="2748713"/>
            <a:ext cx="5437281" cy="2516685"/>
          </a:xfrm>
          <a:prstGeom prst="rect">
            <a:avLst/>
          </a:prstGeom>
        </p:spPr>
      </p:pic>
      <p:sp>
        <p:nvSpPr>
          <p:cNvPr id="11" name="Seta para a Direita 10"/>
          <p:cNvSpPr/>
          <p:nvPr/>
        </p:nvSpPr>
        <p:spPr>
          <a:xfrm>
            <a:off x="5645507" y="3796075"/>
            <a:ext cx="590529" cy="21006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666783" y="3742871"/>
            <a:ext cx="3182587" cy="3164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Cria uma </a:t>
            </a:r>
            <a:r>
              <a:rPr kumimoji="0" lang="pt-B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array</a:t>
            </a: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igual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 </a:t>
            </a:r>
            <a:r>
              <a:rPr kumimoji="0" lang="pt-BR" sz="18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array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x.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Seta para a Direita 11"/>
          <p:cNvSpPr/>
          <p:nvPr/>
        </p:nvSpPr>
        <p:spPr>
          <a:xfrm>
            <a:off x="5645507" y="4383670"/>
            <a:ext cx="590529" cy="210068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666783" y="4249118"/>
            <a:ext cx="3872565" cy="6892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Realiza 4 vezes, por ser quatro</a:t>
            </a:r>
            <a:r>
              <a:rPr kumimoji="0" lang="pt-BR" sz="1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linhas,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s</a:t>
            </a:r>
            <a:r>
              <a:rPr lang="pt-BR" kern="0" noProof="0" dirty="0" err="1" smtClean="0">
                <a:solidFill>
                  <a:srgbClr val="000000"/>
                </a:solidFill>
              </a:rPr>
              <a:t>oma</a:t>
            </a:r>
            <a:r>
              <a:rPr lang="pt-BR" kern="0" noProof="0" dirty="0" smtClean="0">
                <a:solidFill>
                  <a:srgbClr val="000000"/>
                </a:solidFill>
              </a:rPr>
              <a:t> v na matriz x.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Rectangle 7"/>
          <p:cNvSpPr/>
          <p:nvPr/>
        </p:nvSpPr>
        <p:spPr>
          <a:xfrm>
            <a:off x="259200" y="1174205"/>
            <a:ext cx="988073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en-US" sz="1600" dirty="0" err="1"/>
              <a:t>Isso</a:t>
            </a:r>
            <a:r>
              <a:rPr lang="en-US" sz="1600" dirty="0"/>
              <a:t> </a:t>
            </a:r>
            <a:r>
              <a:rPr lang="en-US" sz="1600" dirty="0" err="1" smtClean="0"/>
              <a:t>funciona</a:t>
            </a:r>
            <a:r>
              <a:rPr lang="en-US" sz="1600" dirty="0" smtClean="0"/>
              <a:t>. No </a:t>
            </a:r>
            <a:r>
              <a:rPr lang="en-US" sz="1600" dirty="0" err="1"/>
              <a:t>entanto</a:t>
            </a:r>
            <a:r>
              <a:rPr lang="en-US" sz="1600" dirty="0"/>
              <a:t>, </a:t>
            </a:r>
            <a:r>
              <a:rPr lang="en-US" sz="1600" dirty="0" err="1"/>
              <a:t>quando</a:t>
            </a:r>
            <a:r>
              <a:rPr lang="en-US" sz="1600" dirty="0"/>
              <a:t> a </a:t>
            </a:r>
            <a:r>
              <a:rPr lang="en-US" sz="1600" dirty="0" err="1"/>
              <a:t>matriz</a:t>
            </a:r>
            <a:r>
              <a:rPr lang="en-US" sz="1600" dirty="0"/>
              <a:t> x </a:t>
            </a:r>
            <a:r>
              <a:rPr lang="en-US" sz="1600" dirty="0" smtClean="0"/>
              <a:t>for </a:t>
            </a:r>
            <a:r>
              <a:rPr lang="en-US" sz="1600" dirty="0" err="1"/>
              <a:t>muito</a:t>
            </a:r>
            <a:r>
              <a:rPr lang="en-US" sz="1600" dirty="0"/>
              <a:t> </a:t>
            </a:r>
            <a:r>
              <a:rPr lang="en-US" sz="1600" dirty="0" err="1"/>
              <a:t>grande</a:t>
            </a:r>
            <a:r>
              <a:rPr lang="en-US" sz="1600" dirty="0"/>
              <a:t>, a </a:t>
            </a:r>
            <a:r>
              <a:rPr lang="en-US" sz="1600" dirty="0" err="1"/>
              <a:t>computação</a:t>
            </a:r>
            <a:r>
              <a:rPr lang="en-US" sz="1600" dirty="0"/>
              <a:t> de um loop </a:t>
            </a:r>
            <a:r>
              <a:rPr lang="en-US" sz="1600" dirty="0" err="1"/>
              <a:t>explícito</a:t>
            </a:r>
            <a:r>
              <a:rPr lang="en-US" sz="1600" dirty="0"/>
              <a:t> no Python </a:t>
            </a:r>
            <a:r>
              <a:rPr lang="en-US" sz="1600" dirty="0" err="1"/>
              <a:t>pode</a:t>
            </a:r>
            <a:r>
              <a:rPr lang="en-US" sz="1600" dirty="0"/>
              <a:t> </a:t>
            </a:r>
            <a:r>
              <a:rPr lang="en-US" sz="1600" dirty="0" err="1"/>
              <a:t>ser</a:t>
            </a:r>
            <a:r>
              <a:rPr lang="en-US" sz="1600" dirty="0"/>
              <a:t> </a:t>
            </a:r>
            <a:r>
              <a:rPr lang="en-US" sz="1600" dirty="0" err="1"/>
              <a:t>lenta</a:t>
            </a:r>
            <a:r>
              <a:rPr lang="en-US" sz="1600" dirty="0"/>
              <a:t>. Note que </a:t>
            </a:r>
            <a:r>
              <a:rPr lang="en-US" sz="1600" dirty="0" err="1"/>
              <a:t>adicionar</a:t>
            </a:r>
            <a:r>
              <a:rPr lang="en-US" sz="1600" dirty="0"/>
              <a:t> o </a:t>
            </a:r>
            <a:r>
              <a:rPr lang="en-US" sz="1600" dirty="0" err="1"/>
              <a:t>vetor</a:t>
            </a:r>
            <a:r>
              <a:rPr lang="en-US" sz="1600" dirty="0"/>
              <a:t> v a </a:t>
            </a:r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linha</a:t>
            </a:r>
            <a:r>
              <a:rPr lang="en-US" sz="1600" dirty="0"/>
              <a:t> da </a:t>
            </a:r>
            <a:r>
              <a:rPr lang="en-US" sz="1600" dirty="0" err="1"/>
              <a:t>matriz</a:t>
            </a:r>
            <a:r>
              <a:rPr lang="en-US" sz="1600" dirty="0"/>
              <a:t> x é </a:t>
            </a:r>
            <a:r>
              <a:rPr lang="en-US" sz="1600" dirty="0" err="1"/>
              <a:t>equivalente</a:t>
            </a:r>
            <a:r>
              <a:rPr lang="en-US" sz="1600" dirty="0"/>
              <a:t> a </a:t>
            </a:r>
            <a:r>
              <a:rPr lang="en-US" sz="1600" dirty="0" err="1"/>
              <a:t>formar</a:t>
            </a:r>
            <a:r>
              <a:rPr lang="en-US" sz="1600" dirty="0"/>
              <a:t>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matriz</a:t>
            </a:r>
            <a:r>
              <a:rPr lang="en-US" sz="1600" dirty="0"/>
              <a:t> </a:t>
            </a:r>
            <a:r>
              <a:rPr lang="en-US" sz="1600" dirty="0" err="1"/>
              <a:t>vv</a:t>
            </a:r>
            <a:r>
              <a:rPr lang="en-US" sz="1600" dirty="0"/>
              <a:t> </a:t>
            </a:r>
            <a:r>
              <a:rPr lang="en-US" sz="1600" dirty="0" err="1"/>
              <a:t>empilhando</a:t>
            </a:r>
            <a:r>
              <a:rPr lang="en-US" sz="1600" dirty="0"/>
              <a:t> </a:t>
            </a:r>
            <a:r>
              <a:rPr lang="en-US" sz="1600" dirty="0" err="1"/>
              <a:t>múltiplas</a:t>
            </a:r>
            <a:r>
              <a:rPr lang="en-US" sz="1600" dirty="0"/>
              <a:t> </a:t>
            </a:r>
            <a:r>
              <a:rPr lang="en-US" sz="1600" dirty="0" err="1"/>
              <a:t>cópias</a:t>
            </a:r>
            <a:r>
              <a:rPr lang="en-US" sz="1600" dirty="0"/>
              <a:t> de v </a:t>
            </a:r>
            <a:r>
              <a:rPr lang="en-US" sz="1600" dirty="0" err="1"/>
              <a:t>verticalmente</a:t>
            </a:r>
            <a:r>
              <a:rPr lang="en-US" sz="1600" dirty="0"/>
              <a:t>, e </a:t>
            </a:r>
            <a:r>
              <a:rPr lang="en-US" sz="1600" dirty="0" err="1"/>
              <a:t>então</a:t>
            </a:r>
            <a:r>
              <a:rPr lang="en-US" sz="1600" dirty="0"/>
              <a:t> </a:t>
            </a:r>
            <a:r>
              <a:rPr lang="en-US" sz="1600" dirty="0" err="1"/>
              <a:t>realizando</a:t>
            </a:r>
            <a:r>
              <a:rPr lang="en-US" sz="1600" dirty="0"/>
              <a:t> a soma </a:t>
            </a:r>
            <a:r>
              <a:rPr lang="en-US" sz="1600" dirty="0" err="1"/>
              <a:t>elementar</a:t>
            </a:r>
            <a:r>
              <a:rPr lang="en-US" sz="1600" dirty="0"/>
              <a:t> de x e vv. </a:t>
            </a:r>
            <a:endParaRPr lang="en-US" sz="16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pt-BR" sz="1400" dirty="0" smtClean="0"/>
              <a:t>A propriedade de broadcasting do numpy </a:t>
            </a:r>
            <a:r>
              <a:rPr lang="pt-BR" sz="1400" dirty="0"/>
              <a:t>nos permite realizar este cálculo sem realmente criar várias cópias de v. Considere esta versão, usando a </a:t>
            </a:r>
            <a:r>
              <a:rPr lang="pt-BR" sz="1400" dirty="0" smtClean="0"/>
              <a:t>o conceito de broadcasting:</a:t>
            </a:r>
            <a:endParaRPr lang="en-US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2582068"/>
            <a:ext cx="4183265" cy="15802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66" y="2642934"/>
            <a:ext cx="4629834" cy="1458532"/>
          </a:xfrm>
          <a:prstGeom prst="rect">
            <a:avLst/>
          </a:prstGeom>
        </p:spPr>
      </p:pic>
      <p:sp>
        <p:nvSpPr>
          <p:cNvPr id="12" name="Igual a 11"/>
          <p:cNvSpPr/>
          <p:nvPr/>
        </p:nvSpPr>
        <p:spPr>
          <a:xfrm>
            <a:off x="5034045" y="3100001"/>
            <a:ext cx="684495" cy="544398"/>
          </a:xfrm>
          <a:prstGeom prst="mathEqual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Vamos imprimir números aleatórios que estejam entre 0 e 10: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r>
              <a:rPr lang="pt-BR" dirty="0" smtClean="0"/>
              <a:t>A função </a:t>
            </a:r>
            <a:r>
              <a:rPr lang="pt-BR" dirty="0" err="1" smtClean="0"/>
              <a:t>floor</a:t>
            </a:r>
            <a:r>
              <a:rPr lang="pt-BR" dirty="0" smtClean="0"/>
              <a:t> limita para que os números gerados pelo </a:t>
            </a:r>
            <a:r>
              <a:rPr lang="pt-BR" dirty="0" err="1" smtClean="0"/>
              <a:t>random</a:t>
            </a:r>
            <a:r>
              <a:rPr lang="pt-BR" dirty="0" smtClean="0"/>
              <a:t> sejam apenas inteiros.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Utilizamos </a:t>
            </a:r>
            <a:r>
              <a:rPr lang="pt-BR" b="1" dirty="0" err="1" smtClean="0"/>
              <a:t>np.where</a:t>
            </a:r>
            <a:r>
              <a:rPr lang="pt-BR" dirty="0" smtClean="0"/>
              <a:t> para atribuir uma condição ao </a:t>
            </a:r>
            <a:r>
              <a:rPr lang="pt-BR" dirty="0" err="1" smtClean="0"/>
              <a:t>array</a:t>
            </a:r>
            <a:r>
              <a:rPr lang="pt-BR" dirty="0" smtClean="0"/>
              <a:t>, a construção é a seguinte: </a:t>
            </a:r>
            <a:r>
              <a:rPr lang="pt-BR" b="1" dirty="0" err="1" smtClean="0"/>
              <a:t>np.where</a:t>
            </a:r>
            <a:r>
              <a:rPr lang="pt-BR" b="1" dirty="0" smtClean="0"/>
              <a:t>(</a:t>
            </a:r>
            <a:r>
              <a:rPr lang="pt-BR" b="1" dirty="0" err="1" smtClean="0"/>
              <a:t>condition</a:t>
            </a:r>
            <a:r>
              <a:rPr lang="pt-BR" b="1" dirty="0" smtClean="0"/>
              <a:t>, x, y)</a:t>
            </a:r>
            <a:r>
              <a:rPr lang="pt-BR" dirty="0" smtClean="0"/>
              <a:t>, ou seja, a função retornará x caso a condição for verdadeira, e retornará y se a condição for falsa.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66" y="1822619"/>
            <a:ext cx="6008435" cy="127387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266" y="4428096"/>
            <a:ext cx="4099417" cy="120054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0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Exercício </a:t>
            </a:r>
            <a:r>
              <a:rPr lang="pt-BR" dirty="0" smtClean="0">
                <a:solidFill>
                  <a:srgbClr val="525F6B"/>
                </a:solidFill>
              </a:rPr>
              <a:t>1.5 – Substituição de números part.2 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1" name="Espaço Reservado para Conteúdo 6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/>
              <a:t>Utilizando </a:t>
            </a:r>
            <a:r>
              <a:rPr lang="pt-BR" dirty="0" err="1"/>
              <a:t>np.where</a:t>
            </a:r>
            <a:r>
              <a:rPr lang="pt-BR" dirty="0"/>
              <a:t>, substitua todos os números ímpares em </a:t>
            </a:r>
            <a:r>
              <a:rPr lang="pt-BR" dirty="0" err="1"/>
              <a:t>arr</a:t>
            </a:r>
            <a:r>
              <a:rPr lang="pt-BR" dirty="0"/>
              <a:t> </a:t>
            </a:r>
            <a:r>
              <a:rPr lang="pt-BR" dirty="0" smtClean="0"/>
              <a:t>por </a:t>
            </a:r>
            <a:r>
              <a:rPr lang="pt-BR" dirty="0"/>
              <a:t>-1 sem alterar </a:t>
            </a:r>
            <a:r>
              <a:rPr lang="pt-BR" dirty="0" err="1" smtClean="0"/>
              <a:t>arr</a:t>
            </a:r>
            <a:r>
              <a:rPr lang="pt-BR" dirty="0" smtClean="0"/>
              <a:t>;</a:t>
            </a:r>
            <a:endParaRPr lang="pt-BR" dirty="0"/>
          </a:p>
          <a:p>
            <a:pPr fontAlgn="auto">
              <a:spcAft>
                <a:spcPts val="0"/>
              </a:spcAft>
            </a:pPr>
            <a:r>
              <a:rPr lang="pt-BR" b="1" dirty="0" smtClean="0"/>
              <a:t>Tempo estimado: </a:t>
            </a:r>
            <a:r>
              <a:rPr lang="pt-BR" dirty="0" smtClean="0"/>
              <a:t>15 minutos.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808797" y="2794879"/>
            <a:ext cx="1348856" cy="327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b="1" kern="0" noProof="0" dirty="0" smtClean="0">
                <a:solidFill>
                  <a:srgbClr val="000000"/>
                </a:solidFill>
              </a:rPr>
              <a:t>OUTPUT</a:t>
            </a:r>
            <a:endParaRPr kumimoji="0" lang="en-US" sz="1800" b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b="51344"/>
          <a:stretch/>
        </p:blipFill>
        <p:spPr>
          <a:xfrm>
            <a:off x="3343118" y="3122479"/>
            <a:ext cx="4280213" cy="113968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7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</a:t>
            </a:r>
            <a:r>
              <a:rPr lang="pt-BR" dirty="0">
                <a:solidFill>
                  <a:srgbClr val="525F6B"/>
                </a:solidFill>
              </a:rPr>
              <a:t>Substituição de números part.2 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76" y="2232560"/>
            <a:ext cx="6467531" cy="177408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b="1" dirty="0" err="1" smtClean="0"/>
              <a:t>np.linspace</a:t>
            </a:r>
            <a:r>
              <a:rPr lang="pt-BR" dirty="0" smtClean="0"/>
              <a:t>: retorna um </a:t>
            </a:r>
            <a:r>
              <a:rPr lang="pt-BR" dirty="0" err="1" smtClean="0"/>
              <a:t>array</a:t>
            </a:r>
            <a:r>
              <a:rPr lang="pt-BR" dirty="0" smtClean="0"/>
              <a:t> de valores igualmente espaçados dentro de um dado intervalo </a:t>
            </a:r>
            <a:r>
              <a:rPr lang="pt-BR" b="1" dirty="0" err="1" smtClean="0"/>
              <a:t>linspace</a:t>
            </a:r>
            <a:r>
              <a:rPr lang="pt-BR" b="1" dirty="0" smtClean="0"/>
              <a:t>(start, stop, num=50, </a:t>
            </a:r>
            <a:r>
              <a:rPr lang="pt-BR" b="1" dirty="0" err="1" smtClean="0"/>
              <a:t>endpoint</a:t>
            </a:r>
            <a:r>
              <a:rPr lang="pt-BR" b="1" dirty="0" smtClean="0"/>
              <a:t>=</a:t>
            </a:r>
            <a:r>
              <a:rPr lang="pt-BR" b="1" dirty="0" err="1" smtClean="0"/>
              <a:t>True</a:t>
            </a:r>
            <a:r>
              <a:rPr lang="pt-BR" b="1" dirty="0" smtClean="0"/>
              <a:t>, </a:t>
            </a:r>
            <a:r>
              <a:rPr lang="pt-BR" b="1" dirty="0" err="1" smtClean="0"/>
              <a:t>retstep</a:t>
            </a:r>
            <a:r>
              <a:rPr lang="pt-BR" b="1" dirty="0" smtClean="0"/>
              <a:t>=False, </a:t>
            </a:r>
            <a:r>
              <a:rPr lang="pt-BR" b="1" dirty="0" err="1" smtClean="0"/>
              <a:t>dtype</a:t>
            </a:r>
            <a:r>
              <a:rPr lang="pt-BR" b="1" dirty="0" smtClean="0"/>
              <a:t>=</a:t>
            </a:r>
            <a:r>
              <a:rPr lang="pt-BR" b="1" dirty="0" err="1" smtClean="0"/>
              <a:t>None</a:t>
            </a:r>
            <a:r>
              <a:rPr lang="pt-BR" b="1" dirty="0" smtClean="0"/>
              <a:t>). 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2896871"/>
            <a:ext cx="5012587" cy="96705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A estrutura de dados mais importante que o </a:t>
            </a:r>
            <a:r>
              <a:rPr lang="pt-BR" dirty="0" err="1" smtClean="0"/>
              <a:t>NumPy</a:t>
            </a:r>
            <a:r>
              <a:rPr lang="pt-BR" dirty="0" smtClean="0"/>
              <a:t> fornece é um objeto poderoso, um tipo de </a:t>
            </a:r>
            <a:r>
              <a:rPr lang="pt-BR" dirty="0" err="1" smtClean="0"/>
              <a:t>Array</a:t>
            </a:r>
            <a:r>
              <a:rPr lang="pt-BR" dirty="0" smtClean="0"/>
              <a:t>, chamado </a:t>
            </a:r>
            <a:r>
              <a:rPr lang="pt-BR" b="1" dirty="0" err="1" smtClean="0"/>
              <a:t>ndarray</a:t>
            </a:r>
            <a:r>
              <a:rPr lang="pt-BR" b="1" dirty="0" smtClean="0"/>
              <a:t>.</a:t>
            </a:r>
            <a:r>
              <a:rPr lang="pt-BR" dirty="0" smtClean="0"/>
              <a:t> O objeto </a:t>
            </a:r>
            <a:r>
              <a:rPr lang="pt-BR" dirty="0" err="1" smtClean="0"/>
              <a:t>ndarray</a:t>
            </a:r>
            <a:r>
              <a:rPr lang="pt-BR" dirty="0" smtClean="0"/>
              <a:t> consiste em um segmento unidimensional contínuo da memória do computador, combinado com um esquema de indexação que mapeia cada item para um local no bloco de memória. 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Esse </a:t>
            </a:r>
            <a:r>
              <a:rPr lang="pt-BR" dirty="0" err="1" smtClean="0"/>
              <a:t>array</a:t>
            </a:r>
            <a:r>
              <a:rPr lang="pt-BR" dirty="0" smtClean="0"/>
              <a:t> </a:t>
            </a:r>
            <a:r>
              <a:rPr lang="pt-BR" dirty="0" err="1" smtClean="0"/>
              <a:t>NumPy</a:t>
            </a:r>
            <a:r>
              <a:rPr lang="pt-BR" dirty="0" smtClean="0"/>
              <a:t> é uma tabela de elementos, todos do mesmo tipo, indexados por uma </a:t>
            </a:r>
            <a:r>
              <a:rPr lang="pt-BR" dirty="0" err="1" smtClean="0"/>
              <a:t>tupla</a:t>
            </a:r>
            <a:r>
              <a:rPr lang="pt-BR" dirty="0" smtClean="0"/>
              <a:t> de inteiros positivos. No </a:t>
            </a:r>
            <a:r>
              <a:rPr lang="pt-BR" dirty="0" err="1" smtClean="0"/>
              <a:t>NumPy</a:t>
            </a:r>
            <a:r>
              <a:rPr lang="pt-BR" dirty="0" smtClean="0"/>
              <a:t>, as </a:t>
            </a:r>
            <a:r>
              <a:rPr lang="pt-BR" b="1" dirty="0" smtClean="0"/>
              <a:t>dimensões são chamadas de eixos</a:t>
            </a:r>
            <a:r>
              <a:rPr lang="pt-BR" dirty="0" smtClean="0"/>
              <a:t>. Por exemplo, as coordenadas de um ponto no espaço 3D: [1, 2, 1] têm um eixo. Esse eixo tem 3 elementos, então dizemos que ele tem um comprimento de 3. 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No exemplo mostrado a seguir, o </a:t>
            </a:r>
            <a:r>
              <a:rPr lang="pt-BR" dirty="0" err="1" smtClean="0"/>
              <a:t>array</a:t>
            </a:r>
            <a:r>
              <a:rPr lang="pt-BR" dirty="0" smtClean="0"/>
              <a:t> tem 2 eixos. O primeiro eixo tem um comprimento de 2, o segundo eixo tem um comprimento de 3: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10" y="4488925"/>
            <a:ext cx="2904430" cy="11695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69513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95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b="1" dirty="0" err="1" smtClean="0"/>
              <a:t>Slicing</a:t>
            </a: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 rotWithShape="1">
          <a:blip r:embed="rId2"/>
          <a:srcRect l="80651" t="62577" r="2293" b="10434"/>
          <a:stretch/>
        </p:blipFill>
        <p:spPr>
          <a:xfrm>
            <a:off x="3829837" y="4035198"/>
            <a:ext cx="1149336" cy="1354012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/>
        </p:nvPicPr>
        <p:blipFill rotWithShape="1">
          <a:blip r:embed="rId3"/>
          <a:srcRect l="70549" r="-1"/>
          <a:stretch/>
        </p:blipFill>
        <p:spPr>
          <a:xfrm>
            <a:off x="8777384" y="1819848"/>
            <a:ext cx="1683303" cy="421900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00606" y="1878719"/>
            <a:ext cx="377635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smtClean="0">
                <a:solidFill>
                  <a:srgbClr val="000000"/>
                </a:solidFill>
              </a:rPr>
              <a:t>Exemplo de </a:t>
            </a:r>
            <a:r>
              <a:rPr lang="pt-BR" kern="0" dirty="0" err="1" smtClean="0">
                <a:solidFill>
                  <a:srgbClr val="000000"/>
                </a:solidFill>
              </a:rPr>
              <a:t>slicing</a:t>
            </a:r>
            <a:r>
              <a:rPr lang="pt-BR" kern="0" dirty="0" smtClean="0">
                <a:solidFill>
                  <a:srgbClr val="000000"/>
                </a:solidFill>
              </a:rPr>
              <a:t> </a:t>
            </a:r>
            <a:r>
              <a:rPr lang="pt-BR" kern="0" dirty="0" err="1" smtClean="0">
                <a:solidFill>
                  <a:srgbClr val="000000"/>
                </a:solidFill>
              </a:rPr>
              <a:t>uni-dimensional</a:t>
            </a:r>
            <a:r>
              <a:rPr lang="pt-BR" kern="0" dirty="0" smtClean="0">
                <a:solidFill>
                  <a:srgbClr val="000000"/>
                </a:solidFill>
              </a:rPr>
              <a:t>: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5" y="2203588"/>
            <a:ext cx="3625129" cy="150674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46" y="4035198"/>
            <a:ext cx="2865168" cy="1297435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399546" y="3710329"/>
            <a:ext cx="377635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 smtClean="0">
                <a:solidFill>
                  <a:srgbClr val="000000"/>
                </a:solidFill>
              </a:rPr>
              <a:t>Exemplo de </a:t>
            </a:r>
            <a:r>
              <a:rPr lang="pt-BR" kern="0" dirty="0" err="1" smtClean="0">
                <a:solidFill>
                  <a:srgbClr val="000000"/>
                </a:solidFill>
              </a:rPr>
              <a:t>slicing</a:t>
            </a:r>
            <a:r>
              <a:rPr lang="pt-BR" kern="0" dirty="0" smtClean="0">
                <a:solidFill>
                  <a:srgbClr val="000000"/>
                </a:solidFill>
              </a:rPr>
              <a:t> </a:t>
            </a:r>
            <a:r>
              <a:rPr lang="pt-BR" kern="0" dirty="0" err="1" smtClean="0">
                <a:solidFill>
                  <a:srgbClr val="000000"/>
                </a:solidFill>
              </a:rPr>
              <a:t>multi-dimensional</a:t>
            </a:r>
            <a:r>
              <a:rPr lang="pt-BR" kern="0" dirty="0" smtClean="0">
                <a:solidFill>
                  <a:srgbClr val="000000"/>
                </a:solidFill>
              </a:rPr>
              <a:t>: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/>
          <a:srcRect l="1293"/>
          <a:stretch/>
        </p:blipFill>
        <p:spPr>
          <a:xfrm>
            <a:off x="5475621" y="1833244"/>
            <a:ext cx="3301763" cy="355596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Se quisermos juntar duas ou mais matrizes com o mesmo formato ao longo de um eixo específico, podemos usar a função </a:t>
            </a:r>
            <a:r>
              <a:rPr lang="pt-BR" b="1" i="1" dirty="0" err="1" smtClean="0"/>
              <a:t>np.concatenate</a:t>
            </a:r>
            <a:r>
              <a:rPr lang="pt-BR" b="1" dirty="0" smtClean="0"/>
              <a:t>.</a:t>
            </a:r>
            <a:r>
              <a:rPr lang="pt-BR" dirty="0" smtClean="0"/>
              <a:t> A sintaxe desta função é: </a:t>
            </a:r>
            <a:r>
              <a:rPr lang="pt-BR" b="1" i="1" dirty="0" err="1" smtClean="0"/>
              <a:t>np.concatenate</a:t>
            </a:r>
            <a:r>
              <a:rPr lang="pt-BR" b="1" i="1" dirty="0" smtClean="0"/>
              <a:t> ((a1, a2,...), </a:t>
            </a:r>
            <a:r>
              <a:rPr lang="pt-BR" b="1" i="1" dirty="0" err="1" smtClean="0"/>
              <a:t>axis</a:t>
            </a:r>
            <a:r>
              <a:rPr lang="pt-BR" b="1" i="1" dirty="0" smtClean="0"/>
              <a:t>=0)</a:t>
            </a:r>
            <a:r>
              <a:rPr lang="pt-BR" dirty="0"/>
              <a:t>,</a:t>
            </a:r>
            <a:r>
              <a:rPr lang="pt-BR" dirty="0" smtClean="0"/>
              <a:t> </a:t>
            </a:r>
            <a:r>
              <a:rPr lang="pt-BR" i="1" dirty="0" smtClean="0"/>
              <a:t>a1</a:t>
            </a:r>
            <a:r>
              <a:rPr lang="pt-BR" dirty="0" smtClean="0"/>
              <a:t> e </a:t>
            </a:r>
            <a:r>
              <a:rPr lang="pt-BR" i="1" dirty="0" smtClean="0"/>
              <a:t>a2</a:t>
            </a:r>
            <a:r>
              <a:rPr lang="pt-BR" dirty="0" smtClean="0"/>
              <a:t> são matrizes com a mesma forma, e </a:t>
            </a:r>
            <a:r>
              <a:rPr lang="pt-BR" dirty="0" err="1" smtClean="0"/>
              <a:t>axis</a:t>
            </a:r>
            <a:r>
              <a:rPr lang="pt-BR" dirty="0" smtClean="0"/>
              <a:t> é o eixo ao longo do qual se juntarão as matrizes, o valor padrão (default) é 0.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3281567"/>
            <a:ext cx="5859191" cy="1200419"/>
          </a:xfrm>
          <a:prstGeom prst="rect">
            <a:avLst/>
          </a:prstGeom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769022580"/>
              </p:ext>
            </p:extLst>
          </p:nvPr>
        </p:nvGraphicFramePr>
        <p:xfrm>
          <a:off x="5992865" y="2937182"/>
          <a:ext cx="4976759" cy="2406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5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NumPy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Retângulo 4"/>
          <p:cNvSpPr/>
          <p:nvPr/>
        </p:nvSpPr>
        <p:spPr>
          <a:xfrm>
            <a:off x="259200" y="1320415"/>
            <a:ext cx="1045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3DS Fonticon" panose="02000000000000000000" pitchFamily="2" charset="0"/>
              <a:buChar char=""/>
            </a:pPr>
            <a:r>
              <a:rPr lang="pt-BR" dirty="0"/>
              <a:t>Ao contrário </a:t>
            </a:r>
            <a:r>
              <a:rPr lang="pt-BR" dirty="0" smtClean="0"/>
              <a:t>do que </a:t>
            </a:r>
            <a:r>
              <a:rPr lang="pt-BR" dirty="0"/>
              <a:t>fizemos com as matrizes na seção acima, vamos ver como podemos dividir uma matriz em várias sub matrizes. Isso pode ser feito usando a seguinte função</a:t>
            </a:r>
            <a:r>
              <a:rPr lang="pt-BR" dirty="0" smtClean="0"/>
              <a:t>: </a:t>
            </a:r>
          </a:p>
          <a:p>
            <a:pPr fontAlgn="auto">
              <a:spcAft>
                <a:spcPts val="0"/>
              </a:spcAft>
            </a:pPr>
            <a:r>
              <a:rPr lang="pt-BR" b="1" dirty="0" smtClean="0"/>
              <a:t>	</a:t>
            </a:r>
            <a:r>
              <a:rPr lang="pt-BR" b="1" dirty="0" err="1" smtClean="0"/>
              <a:t>np.split</a:t>
            </a:r>
            <a:r>
              <a:rPr lang="pt-BR" b="1" dirty="0" smtClean="0"/>
              <a:t>(</a:t>
            </a:r>
            <a:r>
              <a:rPr lang="pt-BR" b="1" dirty="0" err="1" smtClean="0"/>
              <a:t>ary</a:t>
            </a:r>
            <a:r>
              <a:rPr lang="pt-BR" b="1" dirty="0" smtClean="0"/>
              <a:t>, </a:t>
            </a:r>
            <a:r>
              <a:rPr lang="pt-BR" b="1" dirty="0" err="1"/>
              <a:t>i</a:t>
            </a:r>
            <a:r>
              <a:rPr lang="pt-BR" b="1" dirty="0" err="1" smtClean="0"/>
              <a:t>ndices_or_sections</a:t>
            </a:r>
            <a:r>
              <a:rPr lang="pt-BR" b="1" dirty="0" smtClean="0"/>
              <a:t>, </a:t>
            </a:r>
            <a:r>
              <a:rPr lang="pt-BR" b="1" dirty="0" err="1" smtClean="0"/>
              <a:t>axis</a:t>
            </a:r>
            <a:r>
              <a:rPr lang="pt-BR" b="1" dirty="0" smtClean="0"/>
              <a:t>=0)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441" y="2575586"/>
            <a:ext cx="3093928" cy="105153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41" y="4172841"/>
            <a:ext cx="4091454" cy="103700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2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Memory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Consumption</a:t>
            </a:r>
            <a:r>
              <a:rPr lang="pt-BR" dirty="0">
                <a:solidFill>
                  <a:srgbClr val="525F6B"/>
                </a:solidFill>
              </a:rPr>
              <a:t>: </a:t>
            </a:r>
            <a:r>
              <a:rPr lang="pt-BR" dirty="0" err="1">
                <a:solidFill>
                  <a:srgbClr val="525F6B"/>
                </a:solidFill>
              </a:rPr>
              <a:t>ndarray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and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list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79" y="1070368"/>
            <a:ext cx="10451783" cy="4558271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1600" dirty="0" smtClean="0"/>
              <a:t>Os principais benefícios do uso de matrizes numpy são o menor consumo de memória e o melhor comportamento em termos do tempo de execução. </a:t>
            </a:r>
          </a:p>
          <a:p>
            <a:pPr fontAlgn="auto">
              <a:spcAft>
                <a:spcPts val="0"/>
              </a:spcAft>
            </a:pPr>
            <a:r>
              <a:rPr lang="pt-BR" sz="1600" dirty="0" smtClean="0"/>
              <a:t>Queremos olhar para o uso de memória de matrizes numpy e compará-lo com o consumo de memória de listas do Python.</a:t>
            </a:r>
          </a:p>
          <a:p>
            <a:pPr fontAlgn="auto">
              <a:spcAft>
                <a:spcPts val="0"/>
              </a:spcAft>
            </a:pPr>
            <a:endParaRPr lang="pt-BR" sz="1600" dirty="0" smtClean="0"/>
          </a:p>
          <a:p>
            <a:pPr fontAlgn="auto">
              <a:spcAft>
                <a:spcPts val="0"/>
              </a:spcAft>
            </a:pPr>
            <a:endParaRPr lang="pt-BR" sz="1400" dirty="0" smtClean="0"/>
          </a:p>
          <a:p>
            <a:pPr fontAlgn="auto">
              <a:spcAft>
                <a:spcPts val="0"/>
              </a:spcAft>
            </a:pPr>
            <a:endParaRPr lang="pt-BR" sz="1400" dirty="0" smtClean="0"/>
          </a:p>
          <a:p>
            <a:pPr fontAlgn="auto">
              <a:spcAft>
                <a:spcPts val="0"/>
              </a:spcAft>
            </a:pPr>
            <a:endParaRPr lang="pt-BR" sz="1400" dirty="0" smtClean="0"/>
          </a:p>
          <a:p>
            <a:pPr fontAlgn="auto">
              <a:spcAft>
                <a:spcPts val="0"/>
              </a:spcAft>
            </a:pPr>
            <a:endParaRPr lang="pt-BR" sz="1400" dirty="0" smtClean="0"/>
          </a:p>
          <a:p>
            <a:pPr fontAlgn="auto">
              <a:spcAft>
                <a:spcPts val="0"/>
              </a:spcAft>
            </a:pPr>
            <a:endParaRPr lang="pt-BR" sz="1400" dirty="0" smtClean="0"/>
          </a:p>
          <a:p>
            <a:pPr fontAlgn="auto">
              <a:spcAft>
                <a:spcPts val="0"/>
              </a:spcAft>
            </a:pPr>
            <a:endParaRPr lang="pt-BR" sz="1400" dirty="0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sz="1400" b="1" i="1" dirty="0" smtClean="0"/>
          </a:p>
          <a:p>
            <a:pPr marL="0" indent="0" fontAlgn="auto">
              <a:spcAft>
                <a:spcPts val="0"/>
              </a:spcAft>
              <a:buNone/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43" y="3417814"/>
            <a:ext cx="6925508" cy="1660047"/>
          </a:xfrm>
          <a:prstGeom prst="rect">
            <a:avLst/>
          </a:prstGeom>
        </p:spPr>
      </p:pic>
      <p:pic>
        <p:nvPicPr>
          <p:cNvPr id="14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207" y="2589193"/>
            <a:ext cx="3663221" cy="193789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Memory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Consumption</a:t>
            </a:r>
            <a:r>
              <a:rPr lang="pt-BR" dirty="0">
                <a:solidFill>
                  <a:srgbClr val="525F6B"/>
                </a:solidFill>
              </a:rPr>
              <a:t>: </a:t>
            </a:r>
            <a:r>
              <a:rPr lang="pt-BR" dirty="0" err="1">
                <a:solidFill>
                  <a:srgbClr val="525F6B"/>
                </a:solidFill>
              </a:rPr>
              <a:t>ndarray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and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list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Rectangle 10"/>
          <p:cNvSpPr/>
          <p:nvPr/>
        </p:nvSpPr>
        <p:spPr>
          <a:xfrm>
            <a:off x="266700" y="1275899"/>
            <a:ext cx="10443300" cy="232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r>
              <a:rPr lang="pt-BR" sz="1600" b="1" i="1" dirty="0"/>
              <a:t>O tamanho de uma lista do Python consiste nas informações gerais da lista, o tamanho necessário para as referências </a:t>
            </a:r>
            <a:r>
              <a:rPr lang="pt-BR" sz="1600" b="1" i="1" dirty="0" smtClean="0"/>
              <a:t>aos</a:t>
            </a:r>
            <a:r>
              <a:rPr lang="pt-BR" sz="1600" dirty="0" smtClean="0"/>
              <a:t> </a:t>
            </a:r>
            <a:r>
              <a:rPr lang="pt-BR" sz="1600" b="1" i="1" dirty="0" smtClean="0">
                <a:latin typeface="+mn-lt"/>
              </a:rPr>
              <a:t>elementos </a:t>
            </a:r>
            <a:r>
              <a:rPr lang="pt-BR" sz="1600" b="1" i="1" dirty="0">
                <a:latin typeface="+mn-lt"/>
              </a:rPr>
              <a:t>e o tamanho de todos os elementos da lista. </a:t>
            </a:r>
            <a:r>
              <a:rPr lang="pt-BR" sz="1600" dirty="0">
                <a:latin typeface="+mn-lt"/>
              </a:rPr>
              <a:t>Se aplicarmos </a:t>
            </a:r>
            <a:r>
              <a:rPr lang="pt-BR" sz="1600" dirty="0" err="1">
                <a:latin typeface="+mn-lt"/>
              </a:rPr>
              <a:t>sys.getsizeof</a:t>
            </a:r>
            <a:r>
              <a:rPr lang="pt-BR" sz="1600" dirty="0">
                <a:latin typeface="+mn-lt"/>
              </a:rPr>
              <a:t> a uma lista, obtemos apenas o tamanho </a:t>
            </a:r>
            <a:r>
              <a:rPr lang="pt-BR" sz="1600" b="1" i="1" dirty="0">
                <a:latin typeface="+mn-lt"/>
              </a:rPr>
              <a:t>sem considerar os elementos</a:t>
            </a:r>
            <a:r>
              <a:rPr lang="pt-BR" sz="1600" dirty="0">
                <a:latin typeface="+mn-lt"/>
              </a:rPr>
              <a:t>.</a:t>
            </a:r>
          </a:p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r>
              <a:rPr lang="pt-BR" sz="1600" dirty="0">
                <a:latin typeface="+mn-lt"/>
              </a:rPr>
              <a:t>No exemplo anterior, </a:t>
            </a:r>
            <a:r>
              <a:rPr lang="pt-BR" sz="1600" b="1" i="1" dirty="0">
                <a:latin typeface="+mn-lt"/>
              </a:rPr>
              <a:t>assumimos que todos os elementos inteiros da nossa lista têm o mesmo tamanho</a:t>
            </a:r>
            <a:r>
              <a:rPr lang="pt-BR" sz="1600" dirty="0">
                <a:latin typeface="+mn-lt"/>
              </a:rPr>
              <a:t>. Naturalmente, isso não é válido em geral, porque o consumo de memória será maior para números inteiros maiores.</a:t>
            </a:r>
          </a:p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r>
              <a:rPr lang="pt-BR" sz="1600" dirty="0">
                <a:latin typeface="+mn-lt"/>
              </a:rPr>
              <a:t>Vamos verificar agora como o uso de memória muda, se adicionarmos outro elemento inteiro à lista. Nós também olhamos para uma lista vazia: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3604229"/>
            <a:ext cx="6527354" cy="202206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2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Memory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Consumption</a:t>
            </a:r>
            <a:r>
              <a:rPr lang="pt-BR" dirty="0">
                <a:solidFill>
                  <a:srgbClr val="525F6B"/>
                </a:solidFill>
              </a:rPr>
              <a:t>: </a:t>
            </a:r>
            <a:r>
              <a:rPr lang="pt-BR" dirty="0" err="1">
                <a:solidFill>
                  <a:srgbClr val="525F6B"/>
                </a:solidFill>
              </a:rPr>
              <a:t>ndarray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and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list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59079" y="1296000"/>
            <a:ext cx="10304287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1600" dirty="0" smtClean="0"/>
              <a:t>Podemos concluir a partir disso que, para cada novo elemento, precisamos de outros oito bytes para a referência ao novo objeto. O novo objeto inteiro consome 28 bytes. O tamanho de uma lista "</a:t>
            </a:r>
            <a:r>
              <a:rPr lang="pt-BR" sz="1600" dirty="0" err="1" smtClean="0"/>
              <a:t>lst</a:t>
            </a:r>
            <a:r>
              <a:rPr lang="pt-BR" sz="1600" dirty="0" smtClean="0"/>
              <a:t>“ sem o tamanho dos elementos, por outro lado, pode ser calculado a partir de 64 + 8*</a:t>
            </a:r>
            <a:r>
              <a:rPr lang="pt-BR" sz="1600" dirty="0" err="1" smtClean="0"/>
              <a:t>len</a:t>
            </a:r>
            <a:r>
              <a:rPr lang="pt-BR" sz="1600" dirty="0" smtClean="0"/>
              <a:t>(</a:t>
            </a:r>
            <a:r>
              <a:rPr lang="pt-BR" sz="1600" dirty="0" err="1" smtClean="0"/>
              <a:t>lst</a:t>
            </a:r>
            <a:r>
              <a:rPr lang="pt-BR" sz="1600" dirty="0" smtClean="0"/>
              <a:t>).</a:t>
            </a:r>
          </a:p>
          <a:p>
            <a:pPr fontAlgn="auto">
              <a:spcAft>
                <a:spcPts val="0"/>
              </a:spcAft>
            </a:pPr>
            <a:r>
              <a:rPr lang="pt-BR" sz="1600" dirty="0" smtClean="0"/>
              <a:t>Para obter o tamanho completo de uma lista arbitrária de números inteiros, temos que adicionar a soma de todos os tamanhos dos inteiros.</a:t>
            </a:r>
          </a:p>
          <a:p>
            <a:pPr fontAlgn="auto">
              <a:spcAft>
                <a:spcPts val="0"/>
              </a:spcAft>
            </a:pPr>
            <a:r>
              <a:rPr lang="pt-BR" sz="1600" dirty="0" smtClean="0"/>
              <a:t>Vamos examinar agora o consumo de memória de um </a:t>
            </a:r>
            <a:r>
              <a:rPr lang="pt-BR" sz="1600" dirty="0" err="1" smtClean="0"/>
              <a:t>numpy.array</a:t>
            </a:r>
            <a:r>
              <a:rPr lang="pt-BR" sz="1600" dirty="0" smtClean="0"/>
              <a:t>. Para este propósito, vamos dar uma olhada na implementação na figura a seguir: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452" y="3497996"/>
            <a:ext cx="4450408" cy="18512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Memory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Consumption</a:t>
            </a:r>
            <a:r>
              <a:rPr lang="pt-BR" dirty="0">
                <a:solidFill>
                  <a:srgbClr val="525F6B"/>
                </a:solidFill>
              </a:rPr>
              <a:t>: </a:t>
            </a:r>
            <a:r>
              <a:rPr lang="pt-BR" dirty="0" err="1">
                <a:solidFill>
                  <a:srgbClr val="525F6B"/>
                </a:solidFill>
              </a:rPr>
              <a:t>ndarray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and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>
                <a:solidFill>
                  <a:srgbClr val="525F6B"/>
                </a:solidFill>
              </a:rPr>
              <a:t>list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Bibliotecas Python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Rectangle 10"/>
          <p:cNvSpPr/>
          <p:nvPr/>
        </p:nvSpPr>
        <p:spPr>
          <a:xfrm>
            <a:off x="122830" y="1130608"/>
            <a:ext cx="10674603" cy="4458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r>
              <a:rPr lang="pt-BR" dirty="0">
                <a:latin typeface="+mn-lt"/>
              </a:rPr>
              <a:t>Vamos criar o </a:t>
            </a:r>
            <a:r>
              <a:rPr lang="pt-BR" dirty="0" err="1">
                <a:latin typeface="+mn-lt"/>
              </a:rPr>
              <a:t>array</a:t>
            </a:r>
            <a:r>
              <a:rPr lang="pt-BR" dirty="0">
                <a:latin typeface="+mn-lt"/>
              </a:rPr>
              <a:t> numpy do diagrama anterior e calcular o uso de memória:</a:t>
            </a:r>
          </a:p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endParaRPr lang="pt-BR" dirty="0">
              <a:latin typeface="+mn-lt"/>
            </a:endParaRPr>
          </a:p>
          <a:p>
            <a:pPr defTabSz="914333" fontAlgn="t">
              <a:lnSpc>
                <a:spcPct val="107000"/>
              </a:lnSpc>
              <a:spcBef>
                <a:spcPts val="500"/>
              </a:spcBef>
            </a:pPr>
            <a:endParaRPr lang="pt-BR" dirty="0">
              <a:latin typeface="+mn-lt"/>
            </a:endParaRPr>
          </a:p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r>
              <a:rPr lang="pt-BR" dirty="0">
                <a:latin typeface="+mn-lt"/>
              </a:rPr>
              <a:t>Obtemos o uso da memória para as informações gerais da matriz, criando uma matriz vazia:</a:t>
            </a:r>
          </a:p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endParaRPr lang="pt-BR" dirty="0">
              <a:latin typeface="+mn-lt"/>
            </a:endParaRPr>
          </a:p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endParaRPr lang="pt-BR" dirty="0" smtClean="0">
              <a:latin typeface="+mn-lt"/>
            </a:endParaRPr>
          </a:p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endParaRPr lang="pt-BR" dirty="0">
              <a:latin typeface="+mn-lt"/>
            </a:endParaRPr>
          </a:p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r>
              <a:rPr lang="pt-BR" dirty="0">
                <a:latin typeface="+mn-lt"/>
              </a:rPr>
              <a:t>Podemos ver que a diferença entre o </a:t>
            </a:r>
            <a:r>
              <a:rPr lang="pt-BR" dirty="0" err="1">
                <a:latin typeface="+mn-lt"/>
              </a:rPr>
              <a:t>array</a:t>
            </a:r>
            <a:r>
              <a:rPr lang="pt-BR" dirty="0">
                <a:latin typeface="+mn-lt"/>
              </a:rPr>
              <a:t> vazio "e" e o </a:t>
            </a:r>
            <a:r>
              <a:rPr lang="pt-BR" dirty="0" err="1">
                <a:latin typeface="+mn-lt"/>
              </a:rPr>
              <a:t>array</a:t>
            </a:r>
            <a:r>
              <a:rPr lang="pt-BR" dirty="0">
                <a:latin typeface="+mn-lt"/>
              </a:rPr>
              <a:t> "a" com três inteiros consiste em 24 Bytes. Isso significa que um </a:t>
            </a:r>
            <a:r>
              <a:rPr lang="pt-BR" dirty="0" err="1">
                <a:latin typeface="+mn-lt"/>
              </a:rPr>
              <a:t>array</a:t>
            </a:r>
            <a:r>
              <a:rPr lang="pt-BR" dirty="0">
                <a:latin typeface="+mn-lt"/>
              </a:rPr>
              <a:t> inteiro arbitrário de comprimento “n”, em numpy utiliza 96 + n*8 bytes enquanto uma lista de números inteiros utiliza, como vimos antes, 64 + 8 </a:t>
            </a:r>
            <a:r>
              <a:rPr lang="pt-BR" dirty="0" err="1">
                <a:latin typeface="+mn-lt"/>
              </a:rPr>
              <a:t>len</a:t>
            </a:r>
            <a:r>
              <a:rPr lang="pt-BR" dirty="0">
                <a:latin typeface="+mn-lt"/>
              </a:rPr>
              <a:t>(s) + </a:t>
            </a:r>
            <a:r>
              <a:rPr lang="pt-BR" dirty="0" err="1">
                <a:latin typeface="+mn-lt"/>
              </a:rPr>
              <a:t>len</a:t>
            </a:r>
            <a:r>
              <a:rPr lang="pt-BR" dirty="0">
                <a:latin typeface="+mn-lt"/>
              </a:rPr>
              <a:t>(</a:t>
            </a:r>
            <a:r>
              <a:rPr lang="pt-BR" dirty="0" err="1">
                <a:latin typeface="+mn-lt"/>
              </a:rPr>
              <a:t>lst</a:t>
            </a:r>
            <a:r>
              <a:rPr lang="pt-BR" dirty="0">
                <a:latin typeface="+mn-lt"/>
              </a:rPr>
              <a:t>)*28. </a:t>
            </a:r>
          </a:p>
          <a:p>
            <a:pPr marL="251982" indent="-251982" defTabSz="914333" fontAlgn="t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</a:pPr>
            <a:r>
              <a:rPr lang="pt-BR" dirty="0">
                <a:latin typeface="+mn-lt"/>
              </a:rPr>
              <a:t>Essa é uma estimativa mínima, pois os inteiros do Python podem usar mais de 28 bytes. Quando definimos um </a:t>
            </a:r>
            <a:r>
              <a:rPr lang="pt-BR" dirty="0" err="1">
                <a:latin typeface="+mn-lt"/>
              </a:rPr>
              <a:t>array</a:t>
            </a:r>
            <a:r>
              <a:rPr lang="pt-BR" dirty="0">
                <a:latin typeface="+mn-lt"/>
              </a:rPr>
              <a:t> Numpy, o pacote escolhe automaticamente um tamanho inteiro fixo. </a:t>
            </a:r>
            <a:r>
              <a:rPr lang="pt-BR" dirty="0" smtClean="0">
                <a:latin typeface="+mn-lt"/>
              </a:rPr>
              <a:t>Podemos arbitrariamente </a:t>
            </a:r>
            <a:r>
              <a:rPr lang="pt-BR" dirty="0">
                <a:latin typeface="+mn-lt"/>
              </a:rPr>
              <a:t>determinar o tamanho dos inteiros, quando definimos um </a:t>
            </a:r>
            <a:r>
              <a:rPr lang="pt-BR" dirty="0" err="1">
                <a:latin typeface="+mn-lt"/>
              </a:rPr>
              <a:t>array</a:t>
            </a:r>
            <a:r>
              <a:rPr lang="pt-BR" dirty="0">
                <a:latin typeface="+mn-lt"/>
              </a:rPr>
              <a:t>.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21" y="1519408"/>
            <a:ext cx="2893370" cy="76589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21" y="2674101"/>
            <a:ext cx="3380575" cy="87379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1.6 – Contagem de elementos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259081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Crie </a:t>
            </a:r>
            <a:r>
              <a:rPr lang="pt-BR" dirty="0"/>
              <a:t>uma função que faz a contagem de elementos iguais numa linha, tendo como entrada um </a:t>
            </a:r>
            <a:r>
              <a:rPr lang="pt-BR" dirty="0" err="1" smtClean="0"/>
              <a:t>array</a:t>
            </a:r>
            <a:r>
              <a:rPr lang="pt-BR" dirty="0" smtClean="0"/>
              <a:t>.</a:t>
            </a:r>
          </a:p>
          <a:p>
            <a:pPr fontAlgn="auto">
              <a:spcAft>
                <a:spcPts val="0"/>
              </a:spcAft>
            </a:pPr>
            <a:r>
              <a:rPr lang="pt-BR" dirty="0" smtClean="0"/>
              <a:t>Para cada linha da primeira matriz, é criada uma linha na nova matriz com a quantidade de elementos do vetor presentes na linha.</a:t>
            </a:r>
          </a:p>
          <a:p>
            <a:pPr fontAlgn="auto">
              <a:spcAft>
                <a:spcPts val="0"/>
              </a:spcAft>
            </a:pPr>
            <a:r>
              <a:rPr lang="pt-BR" b="1" dirty="0" smtClean="0"/>
              <a:t>Tempo estimado:</a:t>
            </a:r>
            <a:r>
              <a:rPr lang="pt-BR" dirty="0" smtClean="0"/>
              <a:t> 30 minutos.</a:t>
            </a:r>
            <a:endParaRPr lang="pt-BR" b="1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sz="14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5483226" y="3059734"/>
            <a:ext cx="2590919" cy="2568906"/>
            <a:chOff x="2533998" y="3059734"/>
            <a:chExt cx="2590919" cy="2568906"/>
          </a:xfrm>
        </p:grpSpPr>
        <p:pic>
          <p:nvPicPr>
            <p:cNvPr id="9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3998" y="3059734"/>
              <a:ext cx="2535434" cy="1106193"/>
            </a:xfrm>
            <a:prstGeom prst="rect">
              <a:avLst/>
            </a:prstGeom>
          </p:spPr>
        </p:pic>
        <p:pic>
          <p:nvPicPr>
            <p:cNvPr id="11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3998" y="4208699"/>
              <a:ext cx="2488909" cy="218152"/>
            </a:xfrm>
            <a:prstGeom prst="rect">
              <a:avLst/>
            </a:prstGeom>
          </p:spPr>
        </p:pic>
        <p:pic>
          <p:nvPicPr>
            <p:cNvPr id="12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3998" y="4512394"/>
              <a:ext cx="2590919" cy="1116246"/>
            </a:xfrm>
            <a:prstGeom prst="rect">
              <a:avLst/>
            </a:prstGeom>
          </p:spPr>
        </p:pic>
      </p:grpSp>
      <p:sp>
        <p:nvSpPr>
          <p:cNvPr id="14" name="CaixaDeTexto 13"/>
          <p:cNvSpPr txBox="1"/>
          <p:nvPr/>
        </p:nvSpPr>
        <p:spPr>
          <a:xfrm>
            <a:off x="6278418" y="2799087"/>
            <a:ext cx="981603" cy="327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b="1" kern="0" noProof="0" dirty="0" smtClean="0">
                <a:solidFill>
                  <a:srgbClr val="000000"/>
                </a:solidFill>
              </a:rPr>
              <a:t>OUTPUT</a:t>
            </a:r>
            <a:endParaRPr kumimoji="0" lang="en-US" sz="1800" b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Contagem de elementos</a:t>
            </a:r>
            <a:endParaRPr lang="pt-BR" dirty="0">
              <a:solidFill>
                <a:srgbClr val="525F6B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2475397"/>
            <a:ext cx="5670296" cy="171464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927" y="2057400"/>
            <a:ext cx="3364472" cy="349833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885361" y="1668600"/>
            <a:ext cx="981603" cy="327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b="1" kern="0" noProof="0" dirty="0" smtClean="0">
                <a:solidFill>
                  <a:srgbClr val="000000"/>
                </a:solidFill>
              </a:rPr>
              <a:t>MÉTODO 2</a:t>
            </a:r>
            <a:endParaRPr kumimoji="0" lang="en-US" sz="1800" b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725363" y="2057400"/>
            <a:ext cx="981603" cy="327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b="1" kern="0" dirty="0" smtClean="0">
                <a:solidFill>
                  <a:srgbClr val="000000"/>
                </a:solidFill>
              </a:rPr>
              <a:t>MÉTODO 1</a:t>
            </a:r>
            <a:endParaRPr kumimoji="0" lang="en-US" sz="1800" b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0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>
                <a:solidFill>
                  <a:srgbClr val="525F6B"/>
                </a:solidFill>
              </a:rPr>
              <a:t>Arrays</a:t>
            </a:r>
            <a:r>
              <a:rPr lang="pt-BR" dirty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No exemplo a seguir, nós importamos a biblioteca </a:t>
            </a:r>
            <a:r>
              <a:rPr lang="pt-BR" dirty="0" err="1" smtClean="0"/>
              <a:t>NumPy</a:t>
            </a:r>
            <a:r>
              <a:rPr lang="pt-BR" dirty="0" smtClean="0"/>
              <a:t> usando </a:t>
            </a:r>
            <a:r>
              <a:rPr lang="pt-BR" b="1" i="1" dirty="0" err="1" smtClean="0"/>
              <a:t>import</a:t>
            </a:r>
            <a:r>
              <a:rPr lang="pt-BR" b="1" i="1" dirty="0" smtClean="0"/>
              <a:t> numpy as </a:t>
            </a:r>
            <a:r>
              <a:rPr lang="pt-BR" b="1" i="1" dirty="0" err="1" smtClean="0"/>
              <a:t>np</a:t>
            </a:r>
            <a:r>
              <a:rPr lang="pt-BR" b="1" dirty="0" smtClean="0"/>
              <a:t>, </a:t>
            </a:r>
            <a:r>
              <a:rPr lang="pt-BR" dirty="0" smtClean="0"/>
              <a:t>veja que essa forma de importar e nomear como </a:t>
            </a:r>
            <a:r>
              <a:rPr lang="pt-BR" dirty="0" err="1" smtClean="0"/>
              <a:t>np</a:t>
            </a:r>
            <a:r>
              <a:rPr lang="pt-BR" dirty="0" smtClean="0"/>
              <a:t> é uma forma padrão muito utilizada. Então seguindo adiante nós criamos um </a:t>
            </a:r>
            <a:r>
              <a:rPr lang="pt-BR" dirty="0" err="1" smtClean="0"/>
              <a:t>array</a:t>
            </a:r>
            <a:r>
              <a:rPr lang="pt-BR" dirty="0" smtClean="0"/>
              <a:t> </a:t>
            </a:r>
            <a:r>
              <a:rPr lang="pt-BR" dirty="0" err="1" smtClean="0"/>
              <a:t>NumPy</a:t>
            </a:r>
            <a:r>
              <a:rPr lang="pt-BR" dirty="0" smtClean="0"/>
              <a:t> simples de 5 números inteiros e depois o imprimimos. 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marL="0" indent="0" fontAlgn="auto">
              <a:spcAft>
                <a:spcPts val="0"/>
              </a:spcAft>
              <a:buNone/>
            </a:pPr>
            <a:endParaRPr lang="pt-BR" dirty="0" smtClean="0"/>
          </a:p>
          <a:p>
            <a:pPr fontAlgn="auto">
              <a:spcAft>
                <a:spcPts val="0"/>
              </a:spcAft>
            </a:pPr>
            <a:r>
              <a:rPr lang="pt-BR" dirty="0" smtClean="0"/>
              <a:t>Isso indica que </a:t>
            </a:r>
            <a:r>
              <a:rPr lang="pt-BR" i="1" dirty="0" err="1" smtClean="0"/>
              <a:t>my_array</a:t>
            </a:r>
            <a:r>
              <a:rPr lang="pt-BR" dirty="0" smtClean="0"/>
              <a:t> é um </a:t>
            </a:r>
            <a:r>
              <a:rPr lang="pt-BR" dirty="0" err="1" smtClean="0"/>
              <a:t>array</a:t>
            </a:r>
            <a:r>
              <a:rPr lang="pt-BR" dirty="0" smtClean="0"/>
              <a:t> com 5 elementos. O atributo </a:t>
            </a:r>
            <a:r>
              <a:rPr lang="pt-BR" b="1" dirty="0" err="1" smtClean="0"/>
              <a:t>shape</a:t>
            </a:r>
            <a:r>
              <a:rPr lang="pt-BR" dirty="0" smtClean="0"/>
              <a:t> retorna uma </a:t>
            </a:r>
            <a:r>
              <a:rPr lang="pt-BR" dirty="0" err="1" smtClean="0"/>
              <a:t>tupla</a:t>
            </a:r>
            <a:r>
              <a:rPr lang="pt-BR" dirty="0" smtClean="0"/>
              <a:t> que indica as dimensões do </a:t>
            </a:r>
            <a:r>
              <a:rPr lang="pt-BR" dirty="0" err="1" smtClean="0"/>
              <a:t>array</a:t>
            </a:r>
            <a:r>
              <a:rPr lang="pt-BR" dirty="0" smtClean="0"/>
              <a:t>. 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l="961" t="-9052" b="-1"/>
          <a:stretch/>
        </p:blipFill>
        <p:spPr>
          <a:xfrm>
            <a:off x="870301" y="4735945"/>
            <a:ext cx="2621762" cy="63273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87" y="2469241"/>
            <a:ext cx="4245610" cy="91115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5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5" name="Espaço Reservado para Conteúdo 7"/>
          <p:cNvSpPr txBox="1">
            <a:spLocks/>
          </p:cNvSpPr>
          <p:nvPr/>
        </p:nvSpPr>
        <p:spPr>
          <a:xfrm>
            <a:off x="259079" y="1296000"/>
            <a:ext cx="10710545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Crie um </a:t>
            </a:r>
            <a:r>
              <a:rPr lang="pt-BR" dirty="0" err="1" smtClean="0"/>
              <a:t>array</a:t>
            </a:r>
            <a:r>
              <a:rPr lang="pt-BR" dirty="0" smtClean="0"/>
              <a:t> 1D com números de 1 a 9;</a:t>
            </a:r>
          </a:p>
          <a:p>
            <a:pPr fontAlgn="auto">
              <a:spcAft>
                <a:spcPts val="0"/>
              </a:spcAft>
            </a:pPr>
            <a:r>
              <a:rPr lang="pt-BR" b="1" dirty="0" smtClean="0"/>
              <a:t>Tempo estimado: </a:t>
            </a:r>
            <a:r>
              <a:rPr lang="pt-BR" dirty="0" smtClean="0"/>
              <a:t>5 minutos.</a:t>
            </a:r>
          </a:p>
          <a:p>
            <a:pPr fontAlgn="auto">
              <a:spcAft>
                <a:spcPts val="0"/>
              </a:spcAft>
            </a:pPr>
            <a:endParaRPr lang="pt-BR" b="1" dirty="0" smtClean="0"/>
          </a:p>
          <a:p>
            <a:pPr fontAlgn="auto">
              <a:spcAft>
                <a:spcPts val="0"/>
              </a:spcAft>
            </a:pPr>
            <a:endParaRPr lang="pt-BR" b="1" dirty="0" smtClean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pt-BR" b="1" dirty="0" smtClean="0"/>
          </a:p>
          <a:p>
            <a:pPr fontAlgn="auto">
              <a:spcAft>
                <a:spcPts val="0"/>
              </a:spcAft>
            </a:pPr>
            <a:endParaRPr lang="pt-BR" b="1" dirty="0" smtClean="0"/>
          </a:p>
        </p:txBody>
      </p:sp>
      <p:sp>
        <p:nvSpPr>
          <p:cNvPr id="20" name="Título 1"/>
          <p:cNvSpPr>
            <a:spLocks noGrp="1"/>
          </p:cNvSpPr>
          <p:nvPr>
            <p:ph type="title" sz="quarter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Exercício 1.1 – </a:t>
            </a:r>
            <a:r>
              <a:rPr lang="pt-BR" dirty="0" err="1" smtClean="0">
                <a:solidFill>
                  <a:srgbClr val="525F6B"/>
                </a:solidFill>
              </a:rPr>
              <a:t>Array</a:t>
            </a:r>
            <a:r>
              <a:rPr lang="pt-BR" dirty="0" smtClean="0">
                <a:solidFill>
                  <a:srgbClr val="525F6B"/>
                </a:solidFill>
              </a:rPr>
              <a:t> 1D</a:t>
            </a:r>
            <a:endParaRPr lang="pt-BR" dirty="0">
              <a:solidFill>
                <a:srgbClr val="525F6B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97" y="3652913"/>
            <a:ext cx="2874708" cy="35381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699951" y="321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b="1" kern="0" dirty="0" smtClean="0">
                <a:solidFill>
                  <a:srgbClr val="000000"/>
                </a:solidFill>
              </a:rPr>
              <a:t>OUTPUT</a:t>
            </a:r>
            <a:endParaRPr kumimoji="0" lang="pt-B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4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25F6B"/>
                </a:solidFill>
              </a:rPr>
              <a:t>Correção – </a:t>
            </a:r>
            <a:r>
              <a:rPr lang="pt-BR" dirty="0" err="1" smtClean="0">
                <a:solidFill>
                  <a:srgbClr val="525F6B"/>
                </a:solidFill>
              </a:rPr>
              <a:t>Array</a:t>
            </a:r>
            <a:r>
              <a:rPr lang="pt-BR" dirty="0" smtClean="0">
                <a:solidFill>
                  <a:srgbClr val="525F6B"/>
                </a:solidFill>
              </a:rPr>
              <a:t> </a:t>
            </a:r>
            <a:r>
              <a:rPr lang="pt-BR" dirty="0">
                <a:solidFill>
                  <a:srgbClr val="525F6B"/>
                </a:solidFill>
              </a:rPr>
              <a:t>1D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mtClean="0"/>
              <a:t>Bibliotecas Python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807" y="2769035"/>
            <a:ext cx="4222977" cy="6816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69513"/>
            <a:ext cx="1519361" cy="7609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9513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9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Arrays</a:t>
            </a:r>
            <a:r>
              <a:rPr lang="pt-BR" dirty="0" smtClean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259079" y="1296000"/>
            <a:ext cx="10710545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Se quisermos criar um </a:t>
            </a:r>
            <a:r>
              <a:rPr lang="pt-BR" dirty="0" err="1" smtClean="0"/>
              <a:t>array</a:t>
            </a:r>
            <a:r>
              <a:rPr lang="pt-BR" dirty="0" smtClean="0"/>
              <a:t> bidimensional: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marL="0" indent="0" fontAlgn="auto">
              <a:spcAft>
                <a:spcPts val="0"/>
              </a:spcAft>
              <a:buNone/>
            </a:pPr>
            <a:endParaRPr lang="pt-BR" dirty="0"/>
          </a:p>
          <a:p>
            <a:pPr marL="0" indent="0" fontAlgn="auto">
              <a:spcAft>
                <a:spcPts val="0"/>
              </a:spcAft>
              <a:buNone/>
            </a:pPr>
            <a:endParaRPr lang="pt-BR" dirty="0" smtClean="0"/>
          </a:p>
          <a:p>
            <a:pPr fontAlgn="auto">
              <a:spcAft>
                <a:spcPts val="0"/>
              </a:spcAft>
            </a:pPr>
            <a:r>
              <a:rPr lang="pt-BR" dirty="0" smtClean="0"/>
              <a:t>Agora ele retorna mostrando que temos 2 dimensões com 5 elementos.</a:t>
            </a:r>
          </a:p>
          <a:p>
            <a:pPr fontAlgn="auto">
              <a:spcAft>
                <a:spcPts val="0"/>
              </a:spcAft>
            </a:pPr>
            <a:r>
              <a:rPr lang="pt-BR" dirty="0"/>
              <a:t>Nós podemos usar </a:t>
            </a:r>
            <a:r>
              <a:rPr lang="pt-BR" b="1" dirty="0" err="1"/>
              <a:t>np.arange</a:t>
            </a:r>
            <a:r>
              <a:rPr lang="pt-BR" dirty="0"/>
              <a:t> para criar </a:t>
            </a:r>
            <a:r>
              <a:rPr lang="pt-BR" dirty="0" smtClean="0"/>
              <a:t>um </a:t>
            </a:r>
            <a:r>
              <a:rPr lang="pt-BR" dirty="0" err="1" smtClean="0"/>
              <a:t>array</a:t>
            </a:r>
            <a:r>
              <a:rPr lang="pt-BR" dirty="0" smtClean="0"/>
              <a:t> </a:t>
            </a:r>
            <a:r>
              <a:rPr lang="pt-BR" dirty="0"/>
              <a:t>com valores uniformemente distribuídos dentro de um intervalo especificado. </a:t>
            </a:r>
            <a:r>
              <a:rPr lang="pt-BR" dirty="0" smtClean="0"/>
              <a:t>Com o seguinte </a:t>
            </a:r>
            <a:r>
              <a:rPr lang="pt-BR" dirty="0"/>
              <a:t>formato: </a:t>
            </a:r>
            <a:r>
              <a:rPr lang="pt-BR" b="1" dirty="0" err="1" smtClean="0"/>
              <a:t>np.arange</a:t>
            </a:r>
            <a:r>
              <a:rPr lang="pt-BR" b="1" dirty="0" smtClean="0"/>
              <a:t>(start, stop, </a:t>
            </a:r>
            <a:r>
              <a:rPr lang="pt-BR" b="1" dirty="0" err="1"/>
              <a:t>step</a:t>
            </a:r>
            <a:r>
              <a:rPr lang="pt-BR" b="1" dirty="0" smtClean="0"/>
              <a:t>, </a:t>
            </a:r>
            <a:r>
              <a:rPr lang="pt-BR" b="1" dirty="0" err="1"/>
              <a:t>dtype</a:t>
            </a:r>
            <a:r>
              <a:rPr lang="pt-BR" b="1" dirty="0"/>
              <a:t>=</a:t>
            </a:r>
            <a:r>
              <a:rPr lang="pt-BR" b="1" dirty="0" err="1"/>
              <a:t>None</a:t>
            </a:r>
            <a:r>
              <a:rPr lang="pt-BR" b="1" dirty="0" smtClean="0"/>
              <a:t>).</a:t>
            </a:r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33" y="1813786"/>
            <a:ext cx="4319776" cy="706378"/>
          </a:xfrm>
          <a:prstGeom prst="rect">
            <a:avLst/>
          </a:prstGeom>
        </p:spPr>
      </p:pic>
      <p:sp>
        <p:nvSpPr>
          <p:cNvPr id="3" name="Seta para a Direita 2"/>
          <p:cNvSpPr/>
          <p:nvPr/>
        </p:nvSpPr>
        <p:spPr>
          <a:xfrm>
            <a:off x="5444959" y="2060097"/>
            <a:ext cx="724394" cy="213756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51190"/>
          <a:stretch/>
        </p:blipFill>
        <p:spPr>
          <a:xfrm>
            <a:off x="6377203" y="1935134"/>
            <a:ext cx="2077865" cy="28555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"/>
          <a:srcRect t="46666"/>
          <a:stretch/>
        </p:blipFill>
        <p:spPr>
          <a:xfrm>
            <a:off x="6376399" y="2271905"/>
            <a:ext cx="2077865" cy="3120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197" y="4432633"/>
            <a:ext cx="3477866" cy="95204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1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Arrays</a:t>
            </a:r>
            <a:r>
              <a:rPr lang="pt-BR" dirty="0" smtClean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59080" y="1296000"/>
            <a:ext cx="10448290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dirty="0" smtClean="0"/>
              <a:t>Também podemos usar o atributo </a:t>
            </a:r>
            <a:r>
              <a:rPr lang="pt-BR" b="1" dirty="0" err="1" smtClean="0"/>
              <a:t>reshape</a:t>
            </a:r>
            <a:r>
              <a:rPr lang="pt-BR" dirty="0" smtClean="0"/>
              <a:t> para redimensionar a </a:t>
            </a:r>
            <a:r>
              <a:rPr lang="pt-BR" dirty="0" err="1" smtClean="0"/>
              <a:t>Array</a:t>
            </a:r>
            <a:r>
              <a:rPr lang="pt-BR" dirty="0" smtClean="0"/>
              <a:t> </a:t>
            </a:r>
            <a:r>
              <a:rPr lang="pt-BR" dirty="0" err="1" smtClean="0"/>
              <a:t>NumPy</a:t>
            </a:r>
            <a:r>
              <a:rPr lang="pt-BR" dirty="0" smtClean="0"/>
              <a:t>: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91" y="2016983"/>
            <a:ext cx="3643457" cy="1014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1482"/>
          <a:stretch/>
        </p:blipFill>
        <p:spPr>
          <a:xfrm>
            <a:off x="1093591" y="3679828"/>
            <a:ext cx="3312154" cy="1199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Seta para a Direita 17"/>
          <p:cNvSpPr/>
          <p:nvPr/>
        </p:nvSpPr>
        <p:spPr>
          <a:xfrm>
            <a:off x="5240255" y="4073236"/>
            <a:ext cx="899287" cy="322405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221" y="2418766"/>
            <a:ext cx="2085975" cy="800100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>
            <a:off x="5258491" y="2663470"/>
            <a:ext cx="899287" cy="310691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386" y="3867003"/>
            <a:ext cx="3352800" cy="105727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259080" y="259200"/>
            <a:ext cx="10452100" cy="388800"/>
          </a:xfrm>
        </p:spPr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smtClean="0"/>
              <a:t>Python</a:t>
            </a:r>
            <a:endParaRPr lang="pt-BR" dirty="0" smtClean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pt-BR" dirty="0" err="1" smtClean="0">
                <a:solidFill>
                  <a:srgbClr val="525F6B"/>
                </a:solidFill>
              </a:rPr>
              <a:t>Arrays</a:t>
            </a:r>
            <a:r>
              <a:rPr lang="pt-BR" dirty="0" smtClean="0">
                <a:solidFill>
                  <a:srgbClr val="525F6B"/>
                </a:solidFill>
              </a:rPr>
              <a:t> </a:t>
            </a:r>
            <a:r>
              <a:rPr lang="pt-BR" dirty="0" err="1" smtClean="0">
                <a:solidFill>
                  <a:srgbClr val="525F6B"/>
                </a:solidFill>
              </a:rPr>
              <a:t>NumPy</a:t>
            </a:r>
            <a:endParaRPr lang="pt-BR" dirty="0">
              <a:solidFill>
                <a:srgbClr val="525F6B"/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0" y="1321765"/>
            <a:ext cx="10317192" cy="4168800"/>
          </a:xfrm>
          <a:prstGeom prst="rect">
            <a:avLst/>
          </a:prstGeom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sz="1600" dirty="0" smtClean="0"/>
              <a:t>Vamos começar adicionando escalares para </a:t>
            </a:r>
            <a:r>
              <a:rPr lang="pt-BR" sz="1600" dirty="0" err="1" smtClean="0"/>
              <a:t>arrays</a:t>
            </a:r>
            <a:r>
              <a:rPr lang="pt-BR" sz="1600" dirty="0" smtClean="0"/>
              <a:t>:</a:t>
            </a:r>
          </a:p>
          <a:p>
            <a:pPr fontAlgn="auto">
              <a:spcAft>
                <a:spcPts val="0"/>
              </a:spcAft>
            </a:pPr>
            <a:endParaRPr lang="pt-BR" sz="1600" dirty="0" smtClean="0"/>
          </a:p>
          <a:p>
            <a:pPr fontAlgn="auto">
              <a:spcAft>
                <a:spcPts val="0"/>
              </a:spcAft>
            </a:pPr>
            <a:endParaRPr lang="pt-BR" sz="1600" dirty="0" smtClean="0"/>
          </a:p>
          <a:p>
            <a:pPr marL="0" indent="0" fontAlgn="t">
              <a:spcAft>
                <a:spcPts val="0"/>
              </a:spcAft>
              <a:buNone/>
            </a:pPr>
            <a:endParaRPr lang="pt-BR" sz="1600" dirty="0"/>
          </a:p>
          <a:p>
            <a:pPr marL="0" indent="0" fontAlgn="t">
              <a:spcAft>
                <a:spcPts val="0"/>
              </a:spcAft>
              <a:buNone/>
            </a:pPr>
            <a:endParaRPr lang="pt-BR" sz="1600" dirty="0"/>
          </a:p>
          <a:p>
            <a:pPr fontAlgn="t">
              <a:spcAft>
                <a:spcPts val="0"/>
              </a:spcAft>
            </a:pPr>
            <a:r>
              <a:rPr lang="pt-BR" sz="1600" dirty="0" smtClean="0"/>
              <a:t>Multiplicação, subtração, divisão e exponencial, são tão fáceis quanto a adição de escalares ilustrada anteriormente:</a:t>
            </a: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 smtClean="0"/>
          </a:p>
          <a:p>
            <a:pPr fontAlgn="auto">
              <a:spcAft>
                <a:spcPts val="0"/>
              </a:spcAft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51" y="1710565"/>
            <a:ext cx="3341758" cy="1039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14" y="3603619"/>
            <a:ext cx="1456232" cy="1886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9191502" y="257638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7638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Bosch NG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CtP/ETS</OrgInhalt>
      <Wert>CtP/ETS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/>
      <Wert/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Ltda 2019. Reserves all rights even in the event of industrial property rights. We reserve all rights of disposal such as copying and passing on to third parties</OrgInhalt>
      <Wert>© Robert Bosch Ltda 2019. Reserves all rights even in the event of industrial property rights. We reserve all rights of disposal such as copying and passing on to third parties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2019-08-12</OrgInhalt>
      <Wert>2019-08-12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>Powertrain Solutions</OrgInhalt>
      <Wert>Powertrain Solutions</Wert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2236</Words>
  <Application>Microsoft Office PowerPoint</Application>
  <PresentationFormat>Personalizar</PresentationFormat>
  <Paragraphs>309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4" baseType="lpstr">
      <vt:lpstr>3DS Fonticon</vt:lpstr>
      <vt:lpstr>Arial</vt:lpstr>
      <vt:lpstr>Bosch Office Sans</vt:lpstr>
      <vt:lpstr>Calibri</vt:lpstr>
      <vt:lpstr>Wingdings 3</vt:lpstr>
      <vt:lpstr>Bosch NG</vt:lpstr>
      <vt:lpstr>NumPy</vt:lpstr>
      <vt:lpstr>NumPy</vt:lpstr>
      <vt:lpstr>NumPy</vt:lpstr>
      <vt:lpstr>Arrays NumPy</vt:lpstr>
      <vt:lpstr>Exercício 1.1 – Array 1D</vt:lpstr>
      <vt:lpstr>Correção – Array 1D</vt:lpstr>
      <vt:lpstr>Arrays NumPy</vt:lpstr>
      <vt:lpstr>Arrays NumPy</vt:lpstr>
      <vt:lpstr>Arrays NumPy</vt:lpstr>
      <vt:lpstr>Exercício 1.2 – Matriz Booleana</vt:lpstr>
      <vt:lpstr>Correção – Matriz Booleana</vt:lpstr>
      <vt:lpstr>Arrays NumPy</vt:lpstr>
      <vt:lpstr>Arrays NumPy</vt:lpstr>
      <vt:lpstr>Arrays NumPy</vt:lpstr>
      <vt:lpstr>Arrays NumPy</vt:lpstr>
      <vt:lpstr>Exercício 1.3 – Números ímpares</vt:lpstr>
      <vt:lpstr>Correção – Números ímpares</vt:lpstr>
      <vt:lpstr>Exercício 1.4 – Substituição de números </vt:lpstr>
      <vt:lpstr>Correção – Substituição de números </vt:lpstr>
      <vt:lpstr>Arrays NumPy</vt:lpstr>
      <vt:lpstr>Arrays NumPy</vt:lpstr>
      <vt:lpstr>Arrays NumPy</vt:lpstr>
      <vt:lpstr>Arrays NumPy</vt:lpstr>
      <vt:lpstr>Arrays NumPy</vt:lpstr>
      <vt:lpstr>Arrays NumPy</vt:lpstr>
      <vt:lpstr>Arrays NumPy</vt:lpstr>
      <vt:lpstr>Exercício 1.5 – Substituição de números part.2 </vt:lpstr>
      <vt:lpstr>Correção – Substituição de números part.2 </vt:lpstr>
      <vt:lpstr>Arrays NumPy</vt:lpstr>
      <vt:lpstr>Arrays NumPy</vt:lpstr>
      <vt:lpstr>Arrays NumPy</vt:lpstr>
      <vt:lpstr>Arrays NumPy</vt:lpstr>
      <vt:lpstr>Memory Consumption: ndarray and list</vt:lpstr>
      <vt:lpstr>Memory Consumption: ndarray and list</vt:lpstr>
      <vt:lpstr>Memory Consumption: ndarray and list</vt:lpstr>
      <vt:lpstr>Memory Consumption: ndarray and list</vt:lpstr>
      <vt:lpstr>Exercício 1.6 – Contagem de elementos</vt:lpstr>
      <vt:lpstr>Correção – Contagem de elementos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Martins Joao (CtP/ETS)</dc:creator>
  <cp:lastModifiedBy>Lima Queila (CtP/ETS)</cp:lastModifiedBy>
  <cp:revision>83</cp:revision>
  <dcterms:created xsi:type="dcterms:W3CDTF">2019-08-12T18:17:12Z</dcterms:created>
  <dcterms:modified xsi:type="dcterms:W3CDTF">2022-04-28T18:22:29Z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